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8" r:id="rId5"/>
    <p:sldId id="259" r:id="rId6"/>
    <p:sldId id="260" r:id="rId7"/>
    <p:sldId id="264" r:id="rId8"/>
    <p:sldId id="265" r:id="rId9"/>
    <p:sldId id="307" r:id="rId10"/>
    <p:sldId id="301" r:id="rId11"/>
    <p:sldId id="302" r:id="rId12"/>
    <p:sldId id="303" r:id="rId13"/>
    <p:sldId id="304"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306" autoAdjust="0"/>
  </p:normalViewPr>
  <p:slideViewPr>
    <p:cSldViewPr snapToGrid="0">
      <p:cViewPr varScale="1">
        <p:scale>
          <a:sx n="52" d="100"/>
          <a:sy n="52" d="100"/>
        </p:scale>
        <p:origin x="12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7A0EB-116F-47FF-A2D5-45DD164EEEE2}" type="datetimeFigureOut">
              <a:rPr lang="en-GB" smtClean="0"/>
              <a:t>19/01/2025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80C30-3FAF-4D70-85C0-B79483700942}" type="slidenum">
              <a:rPr lang="en-GB" smtClean="0"/>
              <a:t>‹#›</a:t>
            </a:fld>
            <a:endParaRPr lang="en-GB"/>
          </a:p>
        </p:txBody>
      </p:sp>
    </p:spTree>
    <p:extLst>
      <p:ext uri="{BB962C8B-B14F-4D97-AF65-F5344CB8AC3E}">
        <p14:creationId xmlns:p14="http://schemas.microsoft.com/office/powerpoint/2010/main" val="1093836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43980C30-3FAF-4D70-85C0-B79483700942}" type="slidenum">
              <a:rPr lang="en-GB" smtClean="0"/>
              <a:t>1</a:t>
            </a:fld>
            <a:endParaRPr lang="en-GB"/>
          </a:p>
        </p:txBody>
      </p:sp>
    </p:spTree>
    <p:extLst>
      <p:ext uri="{BB962C8B-B14F-4D97-AF65-F5344CB8AC3E}">
        <p14:creationId xmlns:p14="http://schemas.microsoft.com/office/powerpoint/2010/main" val="2801626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1DA9AE-5799-4F18-B252-8C079C0D0B68}" type="slidenum">
              <a:rPr lang="en-GB" smtClean="0"/>
              <a:t>10</a:t>
            </a:fld>
            <a:endParaRPr lang="en-GB" dirty="0"/>
          </a:p>
        </p:txBody>
      </p:sp>
    </p:spTree>
    <p:extLst>
      <p:ext uri="{BB962C8B-B14F-4D97-AF65-F5344CB8AC3E}">
        <p14:creationId xmlns:p14="http://schemas.microsoft.com/office/powerpoint/2010/main" val="206574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50E9A563-56BC-4065-B70E-68CBA5B79D5D}" type="slidenum">
              <a:rPr lang="en-GB" smtClean="0"/>
              <a:t>11</a:t>
            </a:fld>
            <a:endParaRPr lang="en-GB" dirty="0"/>
          </a:p>
        </p:txBody>
      </p:sp>
    </p:spTree>
    <p:extLst>
      <p:ext uri="{BB962C8B-B14F-4D97-AF65-F5344CB8AC3E}">
        <p14:creationId xmlns:p14="http://schemas.microsoft.com/office/powerpoint/2010/main" val="1556930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43980C30-3FAF-4D70-85C0-B79483700942}" type="slidenum">
              <a:rPr lang="en-GB" smtClean="0"/>
              <a:t>2</a:t>
            </a:fld>
            <a:endParaRPr lang="en-GB"/>
          </a:p>
        </p:txBody>
      </p:sp>
    </p:spTree>
    <p:extLst>
      <p:ext uri="{BB962C8B-B14F-4D97-AF65-F5344CB8AC3E}">
        <p14:creationId xmlns:p14="http://schemas.microsoft.com/office/powerpoint/2010/main" val="347960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43980C30-3FAF-4D70-85C0-B79483700942}" type="slidenum">
              <a:rPr lang="en-GB" smtClean="0"/>
              <a:t>3</a:t>
            </a:fld>
            <a:endParaRPr lang="en-GB"/>
          </a:p>
        </p:txBody>
      </p:sp>
    </p:spTree>
    <p:extLst>
      <p:ext uri="{BB962C8B-B14F-4D97-AF65-F5344CB8AC3E}">
        <p14:creationId xmlns:p14="http://schemas.microsoft.com/office/powerpoint/2010/main" val="129273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43980C30-3FAF-4D70-85C0-B79483700942}" type="slidenum">
              <a:rPr lang="en-GB" smtClean="0"/>
              <a:t>4</a:t>
            </a:fld>
            <a:endParaRPr lang="en-GB"/>
          </a:p>
        </p:txBody>
      </p:sp>
    </p:spTree>
    <p:extLst>
      <p:ext uri="{BB962C8B-B14F-4D97-AF65-F5344CB8AC3E}">
        <p14:creationId xmlns:p14="http://schemas.microsoft.com/office/powerpoint/2010/main" val="3075855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980C30-3FAF-4D70-85C0-B79483700942}" type="slidenum">
              <a:rPr lang="en-GB" smtClean="0"/>
              <a:t>5</a:t>
            </a:fld>
            <a:endParaRPr lang="en-GB"/>
          </a:p>
        </p:txBody>
      </p:sp>
    </p:spTree>
    <p:extLst>
      <p:ext uri="{BB962C8B-B14F-4D97-AF65-F5344CB8AC3E}">
        <p14:creationId xmlns:p14="http://schemas.microsoft.com/office/powerpoint/2010/main" val="1452316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50E9A563-56BC-4065-B70E-68CBA5B79D5D}" type="slidenum">
              <a:rPr lang="en-GB" smtClean="0"/>
              <a:t>6</a:t>
            </a:fld>
            <a:endParaRPr lang="en-GB" dirty="0"/>
          </a:p>
        </p:txBody>
      </p:sp>
    </p:spTree>
    <p:extLst>
      <p:ext uri="{BB962C8B-B14F-4D97-AF65-F5344CB8AC3E}">
        <p14:creationId xmlns:p14="http://schemas.microsoft.com/office/powerpoint/2010/main" val="209748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1DA9AE-5799-4F18-B252-8C079C0D0B68}" type="slidenum">
              <a:rPr lang="en-GB" smtClean="0"/>
              <a:t>7</a:t>
            </a:fld>
            <a:endParaRPr lang="en-GB" dirty="0"/>
          </a:p>
        </p:txBody>
      </p:sp>
    </p:spTree>
    <p:extLst>
      <p:ext uri="{BB962C8B-B14F-4D97-AF65-F5344CB8AC3E}">
        <p14:creationId xmlns:p14="http://schemas.microsoft.com/office/powerpoint/2010/main" val="2324862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1DA9AE-5799-4F18-B252-8C079C0D0B68}" type="slidenum">
              <a:rPr lang="en-GB" smtClean="0"/>
              <a:t>8</a:t>
            </a:fld>
            <a:endParaRPr lang="en-GB" dirty="0"/>
          </a:p>
        </p:txBody>
      </p:sp>
    </p:spTree>
    <p:extLst>
      <p:ext uri="{BB962C8B-B14F-4D97-AF65-F5344CB8AC3E}">
        <p14:creationId xmlns:p14="http://schemas.microsoft.com/office/powerpoint/2010/main" val="367529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1DA9AE-5799-4F18-B252-8C079C0D0B68}" type="slidenum">
              <a:rPr lang="en-GB" smtClean="0"/>
              <a:t>9</a:t>
            </a:fld>
            <a:endParaRPr lang="en-GB" dirty="0"/>
          </a:p>
        </p:txBody>
      </p:sp>
    </p:spTree>
    <p:extLst>
      <p:ext uri="{BB962C8B-B14F-4D97-AF65-F5344CB8AC3E}">
        <p14:creationId xmlns:p14="http://schemas.microsoft.com/office/powerpoint/2010/main" val="4249434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E7A9CF1-81E3-4312-B9E3-A5911CFFBACE}" type="datetimeFigureOut">
              <a:rPr lang="en-GB" smtClean="0"/>
              <a:t>19/01/2025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B63A48-9AE1-4EBF-A1C7-E89FE0DF0E99}" type="slidenum">
              <a:rPr lang="en-GB" smtClean="0"/>
              <a:t>‹#›</a:t>
            </a:fld>
            <a:endParaRPr lang="en-GB"/>
          </a:p>
        </p:txBody>
      </p:sp>
    </p:spTree>
    <p:extLst>
      <p:ext uri="{BB962C8B-B14F-4D97-AF65-F5344CB8AC3E}">
        <p14:creationId xmlns:p14="http://schemas.microsoft.com/office/powerpoint/2010/main" val="2097500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E7A9CF1-81E3-4312-B9E3-A5911CFFBACE}" type="datetimeFigureOut">
              <a:rPr lang="en-GB" smtClean="0"/>
              <a:t>19/01/2025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B63A48-9AE1-4EBF-A1C7-E89FE0DF0E99}" type="slidenum">
              <a:rPr lang="en-GB" smtClean="0"/>
              <a:t>‹#›</a:t>
            </a:fld>
            <a:endParaRPr lang="en-GB"/>
          </a:p>
        </p:txBody>
      </p:sp>
    </p:spTree>
    <p:extLst>
      <p:ext uri="{BB962C8B-B14F-4D97-AF65-F5344CB8AC3E}">
        <p14:creationId xmlns:p14="http://schemas.microsoft.com/office/powerpoint/2010/main" val="2589307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E7A9CF1-81E3-4312-B9E3-A5911CFFBACE}" type="datetimeFigureOut">
              <a:rPr lang="en-GB" smtClean="0"/>
              <a:t>19/01/2025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B63A48-9AE1-4EBF-A1C7-E89FE0DF0E99}" type="slidenum">
              <a:rPr lang="en-GB" smtClean="0"/>
              <a:t>‹#›</a:t>
            </a:fld>
            <a:endParaRPr lang="en-GB"/>
          </a:p>
        </p:txBody>
      </p:sp>
    </p:spTree>
    <p:extLst>
      <p:ext uri="{BB962C8B-B14F-4D97-AF65-F5344CB8AC3E}">
        <p14:creationId xmlns:p14="http://schemas.microsoft.com/office/powerpoint/2010/main" val="2931085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E7A9CF1-81E3-4312-B9E3-A5911CFFBACE}" type="datetimeFigureOut">
              <a:rPr lang="en-GB" smtClean="0"/>
              <a:t>19/01/2025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B63A48-9AE1-4EBF-A1C7-E89FE0DF0E99}" type="slidenum">
              <a:rPr lang="en-GB" smtClean="0"/>
              <a:t>‹#›</a:t>
            </a:fld>
            <a:endParaRPr lang="en-GB"/>
          </a:p>
        </p:txBody>
      </p:sp>
    </p:spTree>
    <p:extLst>
      <p:ext uri="{BB962C8B-B14F-4D97-AF65-F5344CB8AC3E}">
        <p14:creationId xmlns:p14="http://schemas.microsoft.com/office/powerpoint/2010/main" val="190874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7A9CF1-81E3-4312-B9E3-A5911CFFBACE}" type="datetimeFigureOut">
              <a:rPr lang="en-GB" smtClean="0"/>
              <a:t>19/01/2025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B63A48-9AE1-4EBF-A1C7-E89FE0DF0E99}" type="slidenum">
              <a:rPr lang="en-GB" smtClean="0"/>
              <a:t>‹#›</a:t>
            </a:fld>
            <a:endParaRPr lang="en-GB"/>
          </a:p>
        </p:txBody>
      </p:sp>
    </p:spTree>
    <p:extLst>
      <p:ext uri="{BB962C8B-B14F-4D97-AF65-F5344CB8AC3E}">
        <p14:creationId xmlns:p14="http://schemas.microsoft.com/office/powerpoint/2010/main" val="2077324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E7A9CF1-81E3-4312-B9E3-A5911CFFBACE}" type="datetimeFigureOut">
              <a:rPr lang="en-GB" smtClean="0"/>
              <a:t>19/01/2025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B63A48-9AE1-4EBF-A1C7-E89FE0DF0E99}" type="slidenum">
              <a:rPr lang="en-GB" smtClean="0"/>
              <a:t>‹#›</a:t>
            </a:fld>
            <a:endParaRPr lang="en-GB"/>
          </a:p>
        </p:txBody>
      </p:sp>
    </p:spTree>
    <p:extLst>
      <p:ext uri="{BB962C8B-B14F-4D97-AF65-F5344CB8AC3E}">
        <p14:creationId xmlns:p14="http://schemas.microsoft.com/office/powerpoint/2010/main" val="1269178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E7A9CF1-81E3-4312-B9E3-A5911CFFBACE}" type="datetimeFigureOut">
              <a:rPr lang="en-GB" smtClean="0"/>
              <a:t>19/01/2025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B63A48-9AE1-4EBF-A1C7-E89FE0DF0E99}" type="slidenum">
              <a:rPr lang="en-GB" smtClean="0"/>
              <a:t>‹#›</a:t>
            </a:fld>
            <a:endParaRPr lang="en-GB"/>
          </a:p>
        </p:txBody>
      </p:sp>
    </p:spTree>
    <p:extLst>
      <p:ext uri="{BB962C8B-B14F-4D97-AF65-F5344CB8AC3E}">
        <p14:creationId xmlns:p14="http://schemas.microsoft.com/office/powerpoint/2010/main" val="143845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E7A9CF1-81E3-4312-B9E3-A5911CFFBACE}" type="datetimeFigureOut">
              <a:rPr lang="en-GB" smtClean="0"/>
              <a:t>19/01/2025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B63A48-9AE1-4EBF-A1C7-E89FE0DF0E99}" type="slidenum">
              <a:rPr lang="en-GB" smtClean="0"/>
              <a:t>‹#›</a:t>
            </a:fld>
            <a:endParaRPr lang="en-GB"/>
          </a:p>
        </p:txBody>
      </p:sp>
    </p:spTree>
    <p:extLst>
      <p:ext uri="{BB962C8B-B14F-4D97-AF65-F5344CB8AC3E}">
        <p14:creationId xmlns:p14="http://schemas.microsoft.com/office/powerpoint/2010/main" val="2859855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A9CF1-81E3-4312-B9E3-A5911CFFBACE}" type="datetimeFigureOut">
              <a:rPr lang="en-GB" smtClean="0"/>
              <a:t>19/01/2025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B63A48-9AE1-4EBF-A1C7-E89FE0DF0E99}" type="slidenum">
              <a:rPr lang="en-GB" smtClean="0"/>
              <a:t>‹#›</a:t>
            </a:fld>
            <a:endParaRPr lang="en-GB"/>
          </a:p>
        </p:txBody>
      </p:sp>
    </p:spTree>
    <p:extLst>
      <p:ext uri="{BB962C8B-B14F-4D97-AF65-F5344CB8AC3E}">
        <p14:creationId xmlns:p14="http://schemas.microsoft.com/office/powerpoint/2010/main" val="242522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7A9CF1-81E3-4312-B9E3-A5911CFFBACE}" type="datetimeFigureOut">
              <a:rPr lang="en-GB" smtClean="0"/>
              <a:t>19/01/2025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B63A48-9AE1-4EBF-A1C7-E89FE0DF0E99}" type="slidenum">
              <a:rPr lang="en-GB" smtClean="0"/>
              <a:t>‹#›</a:t>
            </a:fld>
            <a:endParaRPr lang="en-GB"/>
          </a:p>
        </p:txBody>
      </p:sp>
    </p:spTree>
    <p:extLst>
      <p:ext uri="{BB962C8B-B14F-4D97-AF65-F5344CB8AC3E}">
        <p14:creationId xmlns:p14="http://schemas.microsoft.com/office/powerpoint/2010/main" val="1050423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7A9CF1-81E3-4312-B9E3-A5911CFFBACE}" type="datetimeFigureOut">
              <a:rPr lang="en-GB" smtClean="0"/>
              <a:t>19/01/2025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B63A48-9AE1-4EBF-A1C7-E89FE0DF0E99}" type="slidenum">
              <a:rPr lang="en-GB" smtClean="0"/>
              <a:t>‹#›</a:t>
            </a:fld>
            <a:endParaRPr lang="en-GB"/>
          </a:p>
        </p:txBody>
      </p:sp>
    </p:spTree>
    <p:extLst>
      <p:ext uri="{BB962C8B-B14F-4D97-AF65-F5344CB8AC3E}">
        <p14:creationId xmlns:p14="http://schemas.microsoft.com/office/powerpoint/2010/main" val="654733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6000" b="-2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A9CF1-81E3-4312-B9E3-A5911CFFBACE}" type="datetimeFigureOut">
              <a:rPr lang="en-GB" smtClean="0"/>
              <a:t>19/01/2025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63A48-9AE1-4EBF-A1C7-E89FE0DF0E99}" type="slidenum">
              <a:rPr lang="en-GB" smtClean="0"/>
              <a:t>‹#›</a:t>
            </a:fld>
            <a:endParaRPr lang="en-GB"/>
          </a:p>
        </p:txBody>
      </p:sp>
    </p:spTree>
    <p:extLst>
      <p:ext uri="{BB962C8B-B14F-4D97-AF65-F5344CB8AC3E}">
        <p14:creationId xmlns:p14="http://schemas.microsoft.com/office/powerpoint/2010/main" val="2861621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gxw0WWrpJ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FdqiEQkUTz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wuNAlw5kmW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youtube.com/watch?v=Vap4TQi4Jjw"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52" y="79990"/>
            <a:ext cx="4953000" cy="1325563"/>
          </a:xfrm>
          <a:solidFill>
            <a:srgbClr val="7030A0"/>
          </a:solidFill>
        </p:spPr>
        <p:txBody>
          <a:bodyPr>
            <a:noAutofit/>
          </a:bodyPr>
          <a:lstStyle/>
          <a:p>
            <a:pPr algn="ctr"/>
            <a:r>
              <a:rPr lang="en-US" sz="5400" dirty="0">
                <a:solidFill>
                  <a:schemeClr val="bg1"/>
                </a:solidFill>
              </a:rPr>
              <a:t>What is </a:t>
            </a:r>
            <a:r>
              <a:rPr lang="en-US" sz="5400" b="1" dirty="0" err="1">
                <a:solidFill>
                  <a:schemeClr val="bg1"/>
                </a:solidFill>
              </a:rPr>
              <a:t>risalah</a:t>
            </a:r>
            <a:r>
              <a:rPr lang="en-US" sz="5400" b="1" dirty="0">
                <a:solidFill>
                  <a:schemeClr val="bg1"/>
                </a:solidFill>
              </a:rPr>
              <a:t>?</a:t>
            </a:r>
            <a:endParaRPr lang="en-GB" sz="5400" dirty="0">
              <a:solidFill>
                <a:schemeClr val="bg1"/>
              </a:solidFill>
            </a:endParaRPr>
          </a:p>
        </p:txBody>
      </p:sp>
      <p:sp>
        <p:nvSpPr>
          <p:cNvPr id="3" name="Content Placeholder 2"/>
          <p:cNvSpPr>
            <a:spLocks noGrp="1"/>
          </p:cNvSpPr>
          <p:nvPr>
            <p:ph idx="1"/>
          </p:nvPr>
        </p:nvSpPr>
        <p:spPr>
          <a:xfrm>
            <a:off x="213852" y="1510993"/>
            <a:ext cx="4953000" cy="5214272"/>
          </a:xfrm>
          <a:solidFill>
            <a:srgbClr val="FFCCCC"/>
          </a:solidFill>
        </p:spPr>
        <p:txBody>
          <a:bodyPr anchor="ctr">
            <a:noAutofit/>
          </a:bodyPr>
          <a:lstStyle/>
          <a:p>
            <a:r>
              <a:rPr lang="en-US" sz="2600" b="1" dirty="0" err="1"/>
              <a:t>Risalah</a:t>
            </a:r>
            <a:r>
              <a:rPr lang="en-US" sz="2600" dirty="0"/>
              <a:t> means </a:t>
            </a:r>
            <a:r>
              <a:rPr lang="en-US" sz="2600" dirty="0" err="1"/>
              <a:t>prophethood</a:t>
            </a:r>
            <a:r>
              <a:rPr lang="en-US" sz="2600" dirty="0"/>
              <a:t> or </a:t>
            </a:r>
            <a:r>
              <a:rPr lang="en-US" sz="2600" dirty="0" err="1"/>
              <a:t>messengership</a:t>
            </a:r>
            <a:r>
              <a:rPr lang="en-US" sz="2600" dirty="0"/>
              <a:t> and represents the various ways Allah communicates with humanity.</a:t>
            </a:r>
          </a:p>
          <a:p>
            <a:r>
              <a:rPr lang="en-US" sz="2600" dirty="0"/>
              <a:t>Islamic belief teaches that Allah wants to help people live good lives and so he sends messages about how to do this. Many of these messages are found in the </a:t>
            </a:r>
            <a:r>
              <a:rPr lang="en-US" sz="2600" b="1" dirty="0"/>
              <a:t>Qur’an</a:t>
            </a:r>
            <a:r>
              <a:rPr lang="en-US" sz="2600" dirty="0"/>
              <a:t>. Muslims believe that messages from Allah are communicated through </a:t>
            </a:r>
            <a:r>
              <a:rPr lang="en-US" sz="2600" b="1" dirty="0"/>
              <a:t>prophets</a:t>
            </a:r>
            <a:r>
              <a:rPr lang="en-US" sz="2600" dirty="0"/>
              <a:t>, or </a:t>
            </a:r>
            <a:r>
              <a:rPr lang="en-US" sz="2600" b="1" dirty="0" err="1"/>
              <a:t>nubuwwah</a:t>
            </a:r>
            <a:r>
              <a:rPr lang="en-US" sz="2600" dirty="0"/>
              <a:t>.</a:t>
            </a:r>
          </a:p>
        </p:txBody>
      </p:sp>
      <p:pic>
        <p:nvPicPr>
          <p:cNvPr id="4" name="Picture 3"/>
          <p:cNvPicPr>
            <a:picLocks noChangeAspect="1"/>
          </p:cNvPicPr>
          <p:nvPr/>
        </p:nvPicPr>
        <p:blipFill rotWithShape="1">
          <a:blip r:embed="rId3"/>
          <a:srcRect l="18730" t="25127" r="41191" b="4265"/>
          <a:stretch/>
        </p:blipFill>
        <p:spPr>
          <a:xfrm>
            <a:off x="5451987" y="197349"/>
            <a:ext cx="6474542" cy="6415929"/>
          </a:xfrm>
          <a:prstGeom prst="rect">
            <a:avLst/>
          </a:prstGeom>
        </p:spPr>
      </p:pic>
      <p:pic>
        <p:nvPicPr>
          <p:cNvPr id="4098" name="Picture 2" descr="House Key Clipart Free Clipart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H="1">
            <a:off x="4439618" y="1323888"/>
            <a:ext cx="1031340" cy="993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93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87087"/>
            <a:ext cx="11388632" cy="545960"/>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r>
              <a:rPr lang="en-US" dirty="0">
                <a:latin typeface="Comic Sans MS" panose="030F0702030302020204" pitchFamily="66" charset="0"/>
              </a:rPr>
              <a:t>Ibrahim as a role model</a:t>
            </a:r>
          </a:p>
        </p:txBody>
      </p:sp>
      <p:graphicFrame>
        <p:nvGraphicFramePr>
          <p:cNvPr id="5" name="Table 4">
            <a:extLst>
              <a:ext uri="{FF2B5EF4-FFF2-40B4-BE49-F238E27FC236}">
                <a16:creationId xmlns:a16="http://schemas.microsoft.com/office/drawing/2014/main" id="{1E034B0D-74C6-44E6-8FAD-752B505CEF39}"/>
              </a:ext>
            </a:extLst>
          </p:cNvPr>
          <p:cNvGraphicFramePr>
            <a:graphicFrameLocks noGrp="1"/>
          </p:cNvGraphicFramePr>
          <p:nvPr/>
        </p:nvGraphicFramePr>
        <p:xfrm>
          <a:off x="152399" y="732239"/>
          <a:ext cx="11925719" cy="5651613"/>
        </p:xfrm>
        <a:graphic>
          <a:graphicData uri="http://schemas.openxmlformats.org/drawingml/2006/table">
            <a:tbl>
              <a:tblPr firstRow="1" bandRow="1">
                <a:tableStyleId>{21E4AEA4-8DFA-4A89-87EB-49C32662AFE0}</a:tableStyleId>
              </a:tblPr>
              <a:tblGrid>
                <a:gridCol w="1869385">
                  <a:extLst>
                    <a:ext uri="{9D8B030D-6E8A-4147-A177-3AD203B41FA5}">
                      <a16:colId xmlns:a16="http://schemas.microsoft.com/office/drawing/2014/main" val="2565574775"/>
                    </a:ext>
                  </a:extLst>
                </a:gridCol>
                <a:gridCol w="10056334">
                  <a:extLst>
                    <a:ext uri="{9D8B030D-6E8A-4147-A177-3AD203B41FA5}">
                      <a16:colId xmlns:a16="http://schemas.microsoft.com/office/drawing/2014/main" val="2164705010"/>
                    </a:ext>
                  </a:extLst>
                </a:gridCol>
              </a:tblGrid>
              <a:tr h="557135">
                <a:tc>
                  <a:txBody>
                    <a:bodyPr/>
                    <a:lstStyle/>
                    <a:p>
                      <a:pPr algn="ctr"/>
                      <a:r>
                        <a:rPr lang="en-GB" sz="2400" u="sng" dirty="0">
                          <a:latin typeface="Comic Sans MS" panose="030F0702030302020204" pitchFamily="66" charset="0"/>
                        </a:rPr>
                        <a:t>Points</a:t>
                      </a:r>
                    </a:p>
                  </a:txBody>
                  <a:tcPr anchor="ctr"/>
                </a:tc>
                <a:tc>
                  <a:txBody>
                    <a:bodyPr/>
                    <a:lstStyle/>
                    <a:p>
                      <a:pPr algn="ctr"/>
                      <a:r>
                        <a:rPr lang="en-GB" sz="2400" u="sng" dirty="0">
                          <a:latin typeface="Comic Sans MS" panose="030F0702030302020204" pitchFamily="66" charset="0"/>
                        </a:rPr>
                        <a:t>Further explanation</a:t>
                      </a:r>
                    </a:p>
                  </a:txBody>
                  <a:tcPr anchor="ctr"/>
                </a:tc>
                <a:extLst>
                  <a:ext uri="{0D108BD9-81ED-4DB2-BD59-A6C34878D82A}">
                    <a16:rowId xmlns:a16="http://schemas.microsoft.com/office/drawing/2014/main" val="1717749440"/>
                  </a:ext>
                </a:extLst>
              </a:tr>
              <a:tr h="2112323">
                <a:tc>
                  <a:txBody>
                    <a:bodyPr/>
                    <a:lstStyle/>
                    <a:p>
                      <a:pPr algn="ctr"/>
                      <a:r>
                        <a:rPr lang="en-GB" sz="1600" b="1" dirty="0">
                          <a:latin typeface="Comic Sans MS" panose="030F0702030302020204" pitchFamily="66" charset="0"/>
                        </a:rPr>
                        <a:t>He refused to worship idols and instead preached that there is only one God</a:t>
                      </a:r>
                    </a:p>
                  </a:txBody>
                  <a:tcPr anchor="ctr"/>
                </a:tc>
                <a:tc>
                  <a:txBody>
                    <a:bodyPr/>
                    <a:lstStyle/>
                    <a:p>
                      <a:r>
                        <a:rPr lang="en-GB" sz="1600" dirty="0">
                          <a:latin typeface="Comic Sans MS" panose="030F0702030302020204" pitchFamily="66" charset="0"/>
                        </a:rPr>
                        <a:t>When Ibrahim was a young man, many people worshipped a number of different gods and idols</a:t>
                      </a:r>
                    </a:p>
                    <a:p>
                      <a:r>
                        <a:rPr lang="en-GB" sz="1600" dirty="0">
                          <a:latin typeface="Comic Sans MS" panose="030F0702030302020204" pitchFamily="66" charset="0"/>
                        </a:rPr>
                        <a:t>Ibrahim questioned their beliefs and decided there was only one God who had created everything in the universe</a:t>
                      </a:r>
                    </a:p>
                    <a:p>
                      <a:r>
                        <a:rPr lang="en-GB" sz="1600" dirty="0">
                          <a:latin typeface="Comic Sans MS" panose="030F0702030302020204" pitchFamily="66" charset="0"/>
                        </a:rPr>
                        <a:t>Ibrahim became determined to stop idol worship. One day, he took an axe and destroyed all the idols in the temple of his town </a:t>
                      </a:r>
                    </a:p>
                    <a:p>
                      <a:r>
                        <a:rPr lang="en-GB" sz="1600" dirty="0">
                          <a:latin typeface="Comic Sans MS" panose="030F0702030302020204" pitchFamily="66" charset="0"/>
                        </a:rPr>
                        <a:t>People were furious and demanded that Ibrahim be burned alive. He was thrown into a huge fire, but the fire only burned his chains and he walked out of it alive</a:t>
                      </a:r>
                    </a:p>
                    <a:p>
                      <a:r>
                        <a:rPr lang="en-GB" sz="1600" dirty="0">
                          <a:latin typeface="Comic Sans MS" panose="030F0702030302020204" pitchFamily="66" charset="0"/>
                        </a:rPr>
                        <a:t>This miracle prompted many people to start following Allah</a:t>
                      </a:r>
                    </a:p>
                  </a:txBody>
                  <a:tcPr anchor="ctr"/>
                </a:tc>
                <a:extLst>
                  <a:ext uri="{0D108BD9-81ED-4DB2-BD59-A6C34878D82A}">
                    <a16:rowId xmlns:a16="http://schemas.microsoft.com/office/drawing/2014/main" val="722973380"/>
                  </a:ext>
                </a:extLst>
              </a:tr>
              <a:tr h="1615754">
                <a:tc>
                  <a:txBody>
                    <a:bodyPr/>
                    <a:lstStyle/>
                    <a:p>
                      <a:pPr algn="ctr"/>
                      <a:r>
                        <a:rPr lang="en-GB" sz="1600" b="1" dirty="0">
                          <a:latin typeface="Comic Sans MS" panose="030F0702030302020204" pitchFamily="66" charset="0"/>
                        </a:rPr>
                        <a:t>He built the Ka'aba</a:t>
                      </a:r>
                    </a:p>
                  </a:txBody>
                  <a:tcPr anchor="ctr"/>
                </a:tc>
                <a:tc>
                  <a:txBody>
                    <a:bodyPr/>
                    <a:lstStyle/>
                    <a:p>
                      <a:r>
                        <a:rPr lang="en-GB" sz="1600" dirty="0">
                          <a:latin typeface="Comic Sans MS" panose="030F0702030302020204" pitchFamily="66" charset="0"/>
                        </a:rPr>
                        <a:t>The Ka'ba is a small, cube-shaped building in the centre of the Grand Mosque in Makkah (Mecca). lt is considered to be the house of God and the holiest place in lslam</a:t>
                      </a:r>
                    </a:p>
                    <a:p>
                      <a:r>
                        <a:rPr lang="en-GB" sz="1600" dirty="0">
                          <a:latin typeface="Comic Sans MS" panose="030F0702030302020204" pitchFamily="66" charset="0"/>
                        </a:rPr>
                        <a:t>Following God's command, Ibrahim built the </a:t>
                      </a:r>
                      <a:r>
                        <a:rPr lang="en-GB" sz="1600" dirty="0" err="1">
                          <a:latin typeface="Comic Sans MS" panose="030F0702030302020204" pitchFamily="66" charset="0"/>
                        </a:rPr>
                        <a:t>Ka'aba</a:t>
                      </a:r>
                      <a:r>
                        <a:rPr lang="en-GB" sz="1600" dirty="0">
                          <a:latin typeface="Comic Sans MS" panose="030F0702030302020204" pitchFamily="66" charset="0"/>
                        </a:rPr>
                        <a:t> with</a:t>
                      </a:r>
                      <a:r>
                        <a:rPr lang="en-GB" sz="1600" baseline="0" dirty="0">
                          <a:latin typeface="Comic Sans MS" panose="030F0702030302020204" pitchFamily="66" charset="0"/>
                        </a:rPr>
                        <a:t> </a:t>
                      </a:r>
                      <a:r>
                        <a:rPr lang="en-GB" sz="1600" baseline="0" dirty="0" err="1">
                          <a:latin typeface="Comic Sans MS" panose="030F0702030302020204" pitchFamily="66" charset="0"/>
                        </a:rPr>
                        <a:t>Ishmail</a:t>
                      </a:r>
                      <a:endParaRPr lang="en-GB" sz="1600" dirty="0">
                        <a:latin typeface="Comic Sans MS" panose="030F0702030302020204" pitchFamily="66" charset="0"/>
                      </a:endParaRPr>
                    </a:p>
                    <a:p>
                      <a:r>
                        <a:rPr lang="en-GB" sz="1600" dirty="0">
                          <a:latin typeface="Comic Sans MS" panose="030F0702030302020204" pitchFamily="66" charset="0"/>
                        </a:rPr>
                        <a:t>When Muslims take part in Hajj which starts at the Ka'aba, they remember Ibrahim and the steadfastness of his faith</a:t>
                      </a:r>
                    </a:p>
                  </a:txBody>
                  <a:tcPr anchor="ctr"/>
                </a:tc>
                <a:extLst>
                  <a:ext uri="{0D108BD9-81ED-4DB2-BD59-A6C34878D82A}">
                    <a16:rowId xmlns:a16="http://schemas.microsoft.com/office/drawing/2014/main" val="4095892487"/>
                  </a:ext>
                </a:extLst>
              </a:tr>
              <a:tr h="1366401">
                <a:tc>
                  <a:txBody>
                    <a:bodyPr/>
                    <a:lstStyle/>
                    <a:p>
                      <a:pPr algn="ctr"/>
                      <a:r>
                        <a:rPr lang="en-GB" sz="1600" b="1" dirty="0">
                          <a:latin typeface="Comic Sans MS" panose="030F0702030302020204" pitchFamily="66" charset="0"/>
                        </a:rPr>
                        <a:t>He was willing to sacrifice his son to God</a:t>
                      </a:r>
                    </a:p>
                    <a:p>
                      <a:pPr algn="ctr"/>
                      <a:endParaRPr lang="en-GB" sz="1600" b="1" dirty="0">
                        <a:latin typeface="Comic Sans MS" panose="030F0702030302020204" pitchFamily="66" charset="0"/>
                      </a:endParaRPr>
                    </a:p>
                  </a:txBody>
                  <a:tcPr anchor="ctr"/>
                </a:tc>
                <a:tc>
                  <a:txBody>
                    <a:bodyPr/>
                    <a:lstStyle/>
                    <a:p>
                      <a:r>
                        <a:rPr lang="en-GB" sz="1600" dirty="0">
                          <a:latin typeface="Comic Sans MS" panose="030F0702030302020204" pitchFamily="66" charset="0"/>
                        </a:rPr>
                        <a:t>Ibrahim had a dream in which God asked him to sacrifice his son to him</a:t>
                      </a:r>
                    </a:p>
                    <a:p>
                      <a:r>
                        <a:rPr lang="en-GB" sz="1600" dirty="0">
                          <a:latin typeface="Comic Sans MS" panose="030F0702030302020204" pitchFamily="66" charset="0"/>
                        </a:rPr>
                        <a:t>Ibrahim was willing to do this, but just before he carried out the sacrifice God stopped him, and told him he had passed the test</a:t>
                      </a:r>
                    </a:p>
                    <a:p>
                      <a:r>
                        <a:rPr lang="en-GB" sz="1600" dirty="0">
                          <a:latin typeface="Comic Sans MS" panose="030F0702030302020204" pitchFamily="66" charset="0"/>
                        </a:rPr>
                        <a:t>During the festival of ld-ul-Adha each year, Muslims kill an animal to remember Ibrahim's willingness to sacrifice his own son out of obedience to God</a:t>
                      </a:r>
                    </a:p>
                  </a:txBody>
                  <a:tcPr anchor="ctr"/>
                </a:tc>
                <a:extLst>
                  <a:ext uri="{0D108BD9-81ED-4DB2-BD59-A6C34878D82A}">
                    <a16:rowId xmlns:a16="http://schemas.microsoft.com/office/drawing/2014/main" val="1249213644"/>
                  </a:ext>
                </a:extLst>
              </a:tr>
            </a:tbl>
          </a:graphicData>
        </a:graphic>
      </p:graphicFrame>
      <p:sp>
        <p:nvSpPr>
          <p:cNvPr id="4" name="TextBox 3">
            <a:extLst>
              <a:ext uri="{FF2B5EF4-FFF2-40B4-BE49-F238E27FC236}">
                <a16:creationId xmlns:a16="http://schemas.microsoft.com/office/drawing/2014/main" id="{D70FAC45-A85A-4B4E-A92F-9389847C0D34}"/>
              </a:ext>
            </a:extLst>
          </p:cNvPr>
          <p:cNvSpPr txBox="1"/>
          <p:nvPr/>
        </p:nvSpPr>
        <p:spPr>
          <a:xfrm>
            <a:off x="2936631" y="6451623"/>
            <a:ext cx="7383026" cy="369332"/>
          </a:xfrm>
          <a:prstGeom prst="rect">
            <a:avLst/>
          </a:prstGeom>
          <a:solidFill>
            <a:schemeClr val="accent6">
              <a:lumMod val="20000"/>
              <a:lumOff val="80000"/>
            </a:schemeClr>
          </a:solidFill>
        </p:spPr>
        <p:txBody>
          <a:bodyPr wrap="square">
            <a:spAutoFit/>
          </a:bodyPr>
          <a:lstStyle/>
          <a:p>
            <a:pPr algn="ctr"/>
            <a:r>
              <a:rPr lang="en-US" sz="1800" dirty="0">
                <a:latin typeface="Comic Sans MS" panose="030F0702030302020204" pitchFamily="66" charset="0"/>
              </a:rPr>
              <a:t>To </a:t>
            </a:r>
            <a:r>
              <a:rPr lang="en-GB" sz="1800" b="1" dirty="0">
                <a:solidFill>
                  <a:srgbClr val="00B050"/>
                </a:solidFill>
                <a:latin typeface="Comic Sans MS" pitchFamily="66" charset="0"/>
              </a:rPr>
              <a:t>evaluate</a:t>
            </a:r>
            <a:r>
              <a:rPr lang="en-GB" sz="1800" b="1" dirty="0">
                <a:solidFill>
                  <a:schemeClr val="bg1"/>
                </a:solidFill>
                <a:latin typeface="Comic Sans MS" pitchFamily="66" charset="0"/>
              </a:rPr>
              <a:t> </a:t>
            </a:r>
            <a:r>
              <a:rPr lang="en-GB" sz="1800" dirty="0">
                <a:latin typeface="Comic Sans MS" pitchFamily="66" charset="0"/>
              </a:rPr>
              <a:t>the impact that Ibrahim has on Muslims lives today</a:t>
            </a:r>
            <a:endParaRPr lang="en-US" sz="1800" dirty="0">
              <a:latin typeface="Comic Sans MS" panose="030F0702030302020204" pitchFamily="66" charset="0"/>
            </a:endParaRPr>
          </a:p>
        </p:txBody>
      </p:sp>
    </p:spTree>
    <p:custDataLst>
      <p:tags r:id="rId1"/>
    </p:custDataLst>
    <p:extLst>
      <p:ext uri="{BB962C8B-B14F-4D97-AF65-F5344CB8AC3E}">
        <p14:creationId xmlns:p14="http://schemas.microsoft.com/office/powerpoint/2010/main" val="352867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668" y="823539"/>
            <a:ext cx="11348483" cy="1429789"/>
          </a:xfrm>
        </p:spPr>
        <p:style>
          <a:lnRef idx="0">
            <a:schemeClr val="accent6"/>
          </a:lnRef>
          <a:fillRef idx="3">
            <a:schemeClr val="accent6"/>
          </a:fillRef>
          <a:effectRef idx="3">
            <a:schemeClr val="accent6"/>
          </a:effectRef>
          <a:fontRef idx="minor">
            <a:schemeClr val="lt1"/>
          </a:fontRef>
        </p:style>
        <p:txBody>
          <a:bodyPr>
            <a:noAutofit/>
          </a:bodyPr>
          <a:lstStyle/>
          <a:p>
            <a:r>
              <a:rPr lang="en-GB" sz="3200" dirty="0">
                <a:latin typeface="Comic Sans MS" panose="030F0702030302020204" pitchFamily="66" charset="0"/>
              </a:rPr>
              <a:t>'Ibrahim is the perfect role model for Muslims.’     </a:t>
            </a:r>
            <a:br>
              <a:rPr lang="en-GB" sz="3200" dirty="0">
                <a:latin typeface="Comic Sans MS" panose="030F0702030302020204" pitchFamily="66" charset="0"/>
              </a:rPr>
            </a:br>
            <a:r>
              <a:rPr lang="en-GB" sz="3200" dirty="0">
                <a:latin typeface="Comic Sans MS" panose="030F0702030302020204" pitchFamily="66" charset="0"/>
              </a:rPr>
              <a:t>										</a:t>
            </a:r>
            <a:r>
              <a:rPr lang="en-GB" sz="2400" dirty="0">
                <a:solidFill>
                  <a:schemeClr val="tx1"/>
                </a:solidFill>
                <a:latin typeface="Comic Sans MS" panose="030F0702030302020204" pitchFamily="66" charset="0"/>
              </a:rPr>
              <a:t>[12 Marks]</a:t>
            </a:r>
            <a:endParaRPr lang="en-GB" sz="3200" dirty="0">
              <a:solidFill>
                <a:schemeClr val="tx1"/>
              </a:solidFill>
              <a:latin typeface="Comic Sans MS" panose="030F0702030302020204" pitchFamily="66" charset="0"/>
            </a:endParaRPr>
          </a:p>
        </p:txBody>
      </p:sp>
      <p:sp>
        <p:nvSpPr>
          <p:cNvPr id="3" name="Content Placeholder 2"/>
          <p:cNvSpPr>
            <a:spLocks noGrp="1"/>
          </p:cNvSpPr>
          <p:nvPr>
            <p:ph idx="1"/>
          </p:nvPr>
        </p:nvSpPr>
        <p:spPr>
          <a:xfrm>
            <a:off x="405937" y="2371304"/>
            <a:ext cx="11364304" cy="3469225"/>
          </a:xfrm>
          <a:ln w="57150"/>
        </p:spPr>
        <p:style>
          <a:lnRef idx="2">
            <a:schemeClr val="accent1"/>
          </a:lnRef>
          <a:fillRef idx="1">
            <a:schemeClr val="lt1"/>
          </a:fillRef>
          <a:effectRef idx="0">
            <a:schemeClr val="accent1"/>
          </a:effectRef>
          <a:fontRef idx="minor">
            <a:schemeClr val="dk1"/>
          </a:fontRef>
        </p:style>
        <p:txBody>
          <a:bodyPr anchor="ctr">
            <a:normAutofit/>
          </a:bodyPr>
          <a:lstStyle/>
          <a:p>
            <a:pPr marL="0" indent="0">
              <a:buNone/>
            </a:pPr>
            <a:r>
              <a:rPr lang="en-US" dirty="0">
                <a:latin typeface="Comic Sans MS" panose="030F0702030302020204" pitchFamily="66" charset="0"/>
              </a:rPr>
              <a:t>Evaluate this statement. In your answer you should: </a:t>
            </a:r>
          </a:p>
          <a:p>
            <a:pPr marL="0" indent="0">
              <a:buNone/>
            </a:pPr>
            <a:endParaRPr lang="en-US" sz="900" dirty="0">
              <a:latin typeface="Comic Sans MS" panose="030F0702030302020204" pitchFamily="66" charset="0"/>
            </a:endParaRPr>
          </a:p>
          <a:p>
            <a:r>
              <a:rPr lang="en-US" dirty="0">
                <a:latin typeface="Comic Sans MS" panose="030F0702030302020204" pitchFamily="66" charset="0"/>
              </a:rPr>
              <a:t>Refer to Muslim teachings, scriptures and writings </a:t>
            </a:r>
          </a:p>
          <a:p>
            <a:r>
              <a:rPr lang="en-US" dirty="0">
                <a:latin typeface="Comic Sans MS" panose="030F0702030302020204" pitchFamily="66" charset="0"/>
              </a:rPr>
              <a:t>Give 3 developed arguments to support this statement </a:t>
            </a:r>
          </a:p>
          <a:p>
            <a:r>
              <a:rPr lang="en-US" dirty="0">
                <a:latin typeface="Comic Sans MS" panose="030F0702030302020204" pitchFamily="66" charset="0"/>
              </a:rPr>
              <a:t>Give 3 developed arguments to support a different point of view </a:t>
            </a:r>
          </a:p>
          <a:p>
            <a:r>
              <a:rPr lang="en-US" dirty="0">
                <a:latin typeface="Comic Sans MS" panose="030F0702030302020204" pitchFamily="66" charset="0"/>
              </a:rPr>
              <a:t>Reach a justified conclusion</a:t>
            </a:r>
            <a:endParaRPr lang="en-GB" dirty="0">
              <a:latin typeface="Comic Sans MS" panose="030F0702030302020204" pitchFamily="66" charset="0"/>
            </a:endParaRPr>
          </a:p>
        </p:txBody>
      </p:sp>
      <p:sp>
        <p:nvSpPr>
          <p:cNvPr id="4" name="Rectangle 3"/>
          <p:cNvSpPr/>
          <p:nvPr/>
        </p:nvSpPr>
        <p:spPr>
          <a:xfrm>
            <a:off x="405937" y="174569"/>
            <a:ext cx="11364305" cy="39901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400" dirty="0">
                <a:latin typeface="Comic Sans MS" panose="030F0702030302020204" pitchFamily="66" charset="0"/>
              </a:rPr>
              <a:t>Exam Question</a:t>
            </a:r>
          </a:p>
        </p:txBody>
      </p:sp>
      <p:sp>
        <p:nvSpPr>
          <p:cNvPr id="5" name="TextBox 4">
            <a:extLst>
              <a:ext uri="{FF2B5EF4-FFF2-40B4-BE49-F238E27FC236}">
                <a16:creationId xmlns:a16="http://schemas.microsoft.com/office/drawing/2014/main" id="{0CAE053E-682A-4886-895D-7EE7BA10A438}"/>
              </a:ext>
            </a:extLst>
          </p:cNvPr>
          <p:cNvSpPr txBox="1"/>
          <p:nvPr/>
        </p:nvSpPr>
        <p:spPr>
          <a:xfrm>
            <a:off x="2412396" y="6377065"/>
            <a:ext cx="7383026" cy="369332"/>
          </a:xfrm>
          <a:prstGeom prst="rect">
            <a:avLst/>
          </a:prstGeom>
          <a:solidFill>
            <a:schemeClr val="accent6">
              <a:lumMod val="20000"/>
              <a:lumOff val="80000"/>
            </a:schemeClr>
          </a:solidFill>
        </p:spPr>
        <p:txBody>
          <a:bodyPr wrap="square">
            <a:spAutoFit/>
          </a:bodyPr>
          <a:lstStyle/>
          <a:p>
            <a:pPr algn="ctr"/>
            <a:r>
              <a:rPr lang="en-US" sz="1800" dirty="0">
                <a:latin typeface="Comic Sans MS" panose="030F0702030302020204" pitchFamily="66" charset="0"/>
              </a:rPr>
              <a:t>To </a:t>
            </a:r>
            <a:r>
              <a:rPr lang="en-GB" sz="1800" b="1" dirty="0">
                <a:solidFill>
                  <a:srgbClr val="00B050"/>
                </a:solidFill>
                <a:latin typeface="Comic Sans MS" pitchFamily="66" charset="0"/>
              </a:rPr>
              <a:t>evaluate</a:t>
            </a:r>
            <a:r>
              <a:rPr lang="en-GB" sz="1800" b="1" dirty="0">
                <a:solidFill>
                  <a:schemeClr val="bg1"/>
                </a:solidFill>
                <a:latin typeface="Comic Sans MS" pitchFamily="66" charset="0"/>
              </a:rPr>
              <a:t> </a:t>
            </a:r>
            <a:r>
              <a:rPr lang="en-GB" sz="1800" dirty="0">
                <a:latin typeface="Comic Sans MS" pitchFamily="66" charset="0"/>
              </a:rPr>
              <a:t>the impact that Ibrahim has on Muslims lives today</a:t>
            </a:r>
            <a:endParaRPr lang="en-US" sz="1800" dirty="0">
              <a:latin typeface="Comic Sans MS" panose="030F0702030302020204" pitchFamily="66" charset="0"/>
            </a:endParaRPr>
          </a:p>
        </p:txBody>
      </p:sp>
      <p:sp>
        <p:nvSpPr>
          <p:cNvPr id="6" name="TextBox 5">
            <a:extLst>
              <a:ext uri="{FF2B5EF4-FFF2-40B4-BE49-F238E27FC236}">
                <a16:creationId xmlns:a16="http://schemas.microsoft.com/office/drawing/2014/main" id="{DBBDA1DE-5B6A-420D-881E-9FC948F724FC}"/>
              </a:ext>
            </a:extLst>
          </p:cNvPr>
          <p:cNvSpPr txBox="1"/>
          <p:nvPr/>
        </p:nvSpPr>
        <p:spPr>
          <a:xfrm>
            <a:off x="3040927" y="5948289"/>
            <a:ext cx="6094324" cy="369332"/>
          </a:xfrm>
          <a:prstGeom prst="rect">
            <a:avLst/>
          </a:prstGeom>
          <a:solidFill>
            <a:schemeClr val="accent6">
              <a:lumMod val="20000"/>
              <a:lumOff val="80000"/>
            </a:schemeClr>
          </a:solidFill>
        </p:spPr>
        <p:txBody>
          <a:bodyPr wrap="square">
            <a:spAutoFit/>
          </a:bodyPr>
          <a:lstStyle/>
          <a:p>
            <a:pPr algn="ctr"/>
            <a:r>
              <a:rPr lang="en-US" sz="1800" dirty="0">
                <a:latin typeface="Comic Sans MS" panose="030F0702030302020204" pitchFamily="66" charset="0"/>
              </a:rPr>
              <a:t>To </a:t>
            </a:r>
            <a:r>
              <a:rPr lang="en-US" sz="1800" b="1" dirty="0">
                <a:solidFill>
                  <a:srgbClr val="FFC000"/>
                </a:solidFill>
                <a:latin typeface="Comic Sans MS" panose="030F0702030302020204" pitchFamily="66" charset="0"/>
              </a:rPr>
              <a:t>explain</a:t>
            </a:r>
            <a:r>
              <a:rPr lang="en-US" sz="1800" dirty="0">
                <a:latin typeface="Comic Sans MS" panose="030F0702030302020204" pitchFamily="66" charset="0"/>
              </a:rPr>
              <a:t> the importance of the prophet Ibrahim</a:t>
            </a:r>
          </a:p>
        </p:txBody>
      </p:sp>
    </p:spTree>
    <p:custDataLst>
      <p:tags r:id="rId1"/>
    </p:custDataLst>
    <p:extLst>
      <p:ext uri="{BB962C8B-B14F-4D97-AF65-F5344CB8AC3E}">
        <p14:creationId xmlns:p14="http://schemas.microsoft.com/office/powerpoint/2010/main" val="48683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39400" y="64490"/>
            <a:ext cx="1673942" cy="646331"/>
          </a:xfrm>
          <a:prstGeom prst="rect">
            <a:avLst/>
          </a:prstGeom>
          <a:solidFill>
            <a:schemeClr val="bg1"/>
          </a:solidFill>
          <a:ln>
            <a:solidFill>
              <a:srgbClr val="FF0000"/>
            </a:solidFill>
          </a:ln>
        </p:spPr>
        <p:txBody>
          <a:bodyPr wrap="square" rtlCol="0">
            <a:spAutoFit/>
          </a:bodyPr>
          <a:lstStyle/>
          <a:p>
            <a:pPr algn="ctr"/>
            <a:r>
              <a:rPr lang="en-US" b="1" dirty="0">
                <a:solidFill>
                  <a:srgbClr val="FF0000"/>
                </a:solidFill>
                <a:latin typeface="Comic Sans MS" panose="030F0702030302020204" pitchFamily="66" charset="0"/>
              </a:rPr>
              <a:t>IMPORTANT POINT</a:t>
            </a:r>
            <a:endParaRPr lang="en-GB" b="1" dirty="0">
              <a:solidFill>
                <a:srgbClr val="FF0000"/>
              </a:solidFill>
              <a:latin typeface="Comic Sans MS" panose="030F0702030302020204" pitchFamily="66" charset="0"/>
            </a:endParaRPr>
          </a:p>
        </p:txBody>
      </p:sp>
      <p:sp>
        <p:nvSpPr>
          <p:cNvPr id="4" name="Rectangle 1"/>
          <p:cNvSpPr>
            <a:spLocks noGrp="1" noChangeArrowheads="1"/>
          </p:cNvSpPr>
          <p:nvPr>
            <p:ph idx="1"/>
          </p:nvPr>
        </p:nvSpPr>
        <p:spPr bwMode="auto">
          <a:xfrm>
            <a:off x="196647" y="171347"/>
            <a:ext cx="6349177" cy="6381202"/>
          </a:xfrm>
          <a:prstGeom prst="rect">
            <a:avLst/>
          </a:prstGeom>
          <a:solidFill>
            <a:srgbClr val="FFCCCC"/>
          </a:solidFill>
          <a:ln>
            <a:noFill/>
          </a:ln>
          <a:effectLst/>
        </p:spPr>
        <p:txBody>
          <a:bodyPr vert="horz" wrap="square" lIns="101568" tIns="0" rIns="0" bIns="101568"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231F20"/>
                </a:solidFill>
                <a:effectLst/>
                <a:latin typeface="Trebuchet MS" panose="020B0603020202020204" pitchFamily="34" charset="0"/>
              </a:rPr>
              <a:t>The prophets are the connection between Allah and humanity.</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231F20"/>
                </a:solidFill>
                <a:effectLst/>
                <a:latin typeface="Trebuchet MS" panose="020B0603020202020204" pitchFamily="34" charset="0"/>
              </a:rPr>
              <a:t>There are 25 named prophets in the Qur’an, although many believe there may have been as many as 124,000.</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231F20"/>
                </a:solidFill>
                <a:effectLst/>
                <a:latin typeface="Trebuchet MS" panose="020B0603020202020204" pitchFamily="34" charset="0"/>
              </a:rPr>
              <a:t>All of the prophets are considered to be equal: We make no distinction between any of them(</a:t>
            </a:r>
            <a:r>
              <a:rPr kumimoji="0" lang="en-US" altLang="en-US" sz="2400" b="1" i="0" u="none" strike="noStrike" cap="none" normalizeH="0" baseline="0" dirty="0">
                <a:ln>
                  <a:noFill/>
                </a:ln>
                <a:solidFill>
                  <a:srgbClr val="231F20"/>
                </a:solidFill>
                <a:effectLst/>
                <a:latin typeface="Trebuchet MS" panose="020B0603020202020204" pitchFamily="34" charset="0"/>
              </a:rPr>
              <a:t>Qur’an 2:136</a:t>
            </a:r>
            <a:r>
              <a:rPr kumimoji="0" lang="en-US" altLang="en-US" sz="2400" b="0" i="0" u="none" strike="noStrike" cap="none" normalizeH="0" baseline="0" dirty="0">
                <a:ln>
                  <a:noFill/>
                </a:ln>
                <a:solidFill>
                  <a:srgbClr val="231F20"/>
                </a:solidFill>
                <a:effectLst/>
                <a:latin typeface="Trebuchet MS" panose="020B0603020202020204" pitchFamily="34" charset="0"/>
              </a:rPr>
              <a:t>).</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231F20"/>
                </a:solidFill>
                <a:effectLst/>
                <a:latin typeface="Trebuchet MS" panose="020B0603020202020204" pitchFamily="34" charset="0"/>
              </a:rPr>
              <a:t>Allah chose the prophets to reveal his truth. They are responsible for the </a:t>
            </a:r>
            <a:r>
              <a:rPr kumimoji="0" lang="en-US" altLang="en-US" sz="2400" b="1" i="0" u="none" strike="noStrike" cap="none" normalizeH="0" baseline="0" dirty="0">
                <a:ln>
                  <a:noFill/>
                </a:ln>
                <a:solidFill>
                  <a:srgbClr val="7030A0"/>
                </a:solidFill>
                <a:effectLst/>
                <a:latin typeface="Trebuchet MS" panose="020B0603020202020204" pitchFamily="34" charset="0"/>
              </a:rPr>
              <a:t>revelation</a:t>
            </a:r>
            <a:r>
              <a:rPr kumimoji="0" lang="en-US" altLang="en-US" sz="2400" b="0" i="0" u="none" strike="noStrike" cap="none" normalizeH="0" baseline="0" dirty="0">
                <a:ln>
                  <a:noFill/>
                </a:ln>
                <a:solidFill>
                  <a:srgbClr val="231F20"/>
                </a:solidFill>
                <a:effectLst/>
                <a:latin typeface="Trebuchet MS" panose="020B0603020202020204" pitchFamily="34" charset="0"/>
              </a:rPr>
              <a:t> of God’s word.</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231F20"/>
                </a:solidFill>
                <a:effectLst/>
                <a:latin typeface="Trebuchet MS" panose="020B0603020202020204" pitchFamily="34" charset="0"/>
              </a:rPr>
              <a:t>Messages from Allah were sent to the prophets using angels (</a:t>
            </a:r>
            <a:r>
              <a:rPr kumimoji="0" lang="en-US" altLang="en-US" sz="2400" b="0" i="0" u="none" strike="noStrike" cap="none" normalizeH="0" baseline="0" dirty="0" err="1">
                <a:ln>
                  <a:noFill/>
                </a:ln>
                <a:solidFill>
                  <a:srgbClr val="231F20"/>
                </a:solidFill>
                <a:effectLst/>
                <a:latin typeface="Trebuchet MS" panose="020B0603020202020204" pitchFamily="34" charset="0"/>
              </a:rPr>
              <a:t>malaikah</a:t>
            </a:r>
            <a:r>
              <a:rPr kumimoji="0" lang="en-US" altLang="en-US" sz="2400" b="0" i="0" u="none" strike="noStrike" cap="none" normalizeH="0" baseline="0" dirty="0">
                <a:ln>
                  <a:noFill/>
                </a:ln>
                <a:solidFill>
                  <a:srgbClr val="231F20"/>
                </a:solidFill>
                <a:effectLst/>
                <a:latin typeface="Trebuchet MS" panose="020B0603020202020204" pitchFamily="34" charset="0"/>
              </a:rPr>
              <a:t>).</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231F20"/>
                </a:solidFill>
                <a:effectLst/>
                <a:latin typeface="Trebuchet MS" panose="020B0603020202020204" pitchFamily="34" charset="0"/>
              </a:rPr>
              <a:t>These messages are recorded in the holy books.</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231F20"/>
                </a:solidFill>
                <a:effectLst/>
                <a:latin typeface="Trebuchet MS" panose="020B0603020202020204" pitchFamily="34" charset="0"/>
              </a:rPr>
              <a:t>The prophets performed miracles, which proved they really were prophets.</a:t>
            </a:r>
            <a:endParaRPr kumimoji="0" lang="en-US" altLang="en-US" sz="2400" b="0" i="0" u="none" strike="noStrike" cap="none" normalizeH="0" baseline="0" dirty="0">
              <a:ln>
                <a:noFill/>
              </a:ln>
              <a:solidFill>
                <a:srgbClr val="000000"/>
              </a:solidFill>
              <a:effectLst/>
              <a:latin typeface="Trebuchet MS" panose="020B0603020202020204" pitchFamily="34" charset="0"/>
            </a:endParaRPr>
          </a:p>
        </p:txBody>
      </p:sp>
      <p:sp>
        <p:nvSpPr>
          <p:cNvPr id="6" name="Oval Callout 5"/>
          <p:cNvSpPr/>
          <p:nvPr/>
        </p:nvSpPr>
        <p:spPr>
          <a:xfrm>
            <a:off x="6272980" y="0"/>
            <a:ext cx="4316361" cy="2488279"/>
          </a:xfrm>
          <a:prstGeom prst="wedgeEllipseCallout">
            <a:avLst>
              <a:gd name="adj1" fmla="val 55136"/>
              <a:gd name="adj2" fmla="val -29964"/>
            </a:avLst>
          </a:prstGeom>
          <a:solidFill>
            <a:srgbClr val="7030A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272980" y="387656"/>
            <a:ext cx="4387645" cy="1938992"/>
          </a:xfrm>
          <a:prstGeom prst="rect">
            <a:avLst/>
          </a:prstGeom>
        </p:spPr>
        <p:txBody>
          <a:bodyPr wrap="square">
            <a:spAutoFit/>
          </a:bodyPr>
          <a:lstStyle/>
          <a:p>
            <a:pPr algn="ctr"/>
            <a:r>
              <a:rPr lang="en-US" sz="2400" b="1" i="0" dirty="0">
                <a:solidFill>
                  <a:schemeClr val="bg1"/>
                </a:solidFill>
                <a:effectLst/>
                <a:latin typeface="Comic Sans MS" panose="030F0702030302020204" pitchFamily="66" charset="0"/>
              </a:rPr>
              <a:t>The prophets are not worshipped, because Allah is the one true God. Instead they are respected.</a:t>
            </a:r>
            <a:endParaRPr lang="en-GB" sz="2400" dirty="0">
              <a:solidFill>
                <a:schemeClr val="bg1"/>
              </a:solidFill>
              <a:latin typeface="Comic Sans MS" panose="030F0702030302020204" pitchFamily="66" charset="0"/>
            </a:endParaRPr>
          </a:p>
        </p:txBody>
      </p:sp>
      <p:sp>
        <p:nvSpPr>
          <p:cNvPr id="8" name="Rectangle 2"/>
          <p:cNvSpPr>
            <a:spLocks noChangeArrowheads="1"/>
          </p:cNvSpPr>
          <p:nvPr/>
        </p:nvSpPr>
        <p:spPr bwMode="auto">
          <a:xfrm>
            <a:off x="7064477" y="2761784"/>
            <a:ext cx="4714569" cy="3790765"/>
          </a:xfrm>
          <a:prstGeom prst="rect">
            <a:avLst/>
          </a:prstGeom>
          <a:solidFill>
            <a:schemeClr val="accent6">
              <a:lumMod val="20000"/>
              <a:lumOff val="80000"/>
            </a:schemeClr>
          </a:solidFill>
          <a:ln>
            <a:noFill/>
          </a:ln>
          <a:effectLst/>
        </p:spPr>
        <p:txBody>
          <a:bodyPr vert="horz" wrap="square" lIns="91440" tIns="50784"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ndara" panose="020E0502030303020204" pitchFamily="34" charset="0"/>
              </a:rPr>
              <a:t>“We believe in Allah, and the revelation given to us, and to Abraham, Ismail, Isaac, Jacob and the tribes, and that given to Moses and Jesus, and that given to (all) prophets from their Lord: we make no difference between one and another of them: and we bow to Allah”</a:t>
            </a:r>
          </a:p>
          <a:p>
            <a:pPr marL="0" marR="0" lvl="0" indent="0" algn="r" defTabSz="914400" rtl="0" eaLnBrk="0" fontAlgn="base" latinLnBrk="0" hangingPunct="0">
              <a:lnSpc>
                <a:spcPct val="100000"/>
              </a:lnSpc>
              <a:spcBef>
                <a:spcPct val="0"/>
              </a:spcBef>
              <a:spcAft>
                <a:spcPct val="0"/>
              </a:spcAft>
              <a:buClrTx/>
              <a:buSzTx/>
              <a:buFontTx/>
              <a:buNone/>
              <a:tabLst/>
            </a:pPr>
            <a:r>
              <a:rPr lang="en-US" altLang="en-US" sz="2400" dirty="0">
                <a:latin typeface="Candara" panose="020E0502030303020204" pitchFamily="34" charset="0"/>
              </a:rPr>
              <a:t>~ </a:t>
            </a:r>
            <a:r>
              <a:rPr kumimoji="0" lang="en-US" altLang="en-US" sz="2400" b="1" i="0" u="none" strike="noStrike" cap="none" normalizeH="0" baseline="0" dirty="0">
                <a:ln>
                  <a:noFill/>
                </a:ln>
                <a:solidFill>
                  <a:srgbClr val="396666"/>
                </a:solidFill>
                <a:effectLst/>
                <a:latin typeface="Candara" panose="020E0502030303020204" pitchFamily="34" charset="0"/>
              </a:rPr>
              <a:t>Qur’an 2:136</a:t>
            </a:r>
            <a:endParaRPr kumimoji="0" lang="en-US" altLang="en-US" sz="2400" b="0" i="0" u="none" strike="noStrike" cap="none" normalizeH="0" baseline="0" dirty="0">
              <a:ln>
                <a:noFill/>
              </a:ln>
              <a:solidFill>
                <a:schemeClr val="tx1"/>
              </a:solidFill>
              <a:effectLst/>
              <a:latin typeface="Candara" panose="020E0502030303020204" pitchFamily="34" charset="0"/>
            </a:endParaRPr>
          </a:p>
        </p:txBody>
      </p:sp>
      <p:sp>
        <p:nvSpPr>
          <p:cNvPr id="9" name="TextBox 8">
            <a:extLst>
              <a:ext uri="{FF2B5EF4-FFF2-40B4-BE49-F238E27FC236}">
                <a16:creationId xmlns:a16="http://schemas.microsoft.com/office/drawing/2014/main" id="{AFE656CA-5868-432B-A0BE-9A18B9F46828}"/>
              </a:ext>
            </a:extLst>
          </p:cNvPr>
          <p:cNvSpPr txBox="1"/>
          <p:nvPr/>
        </p:nvSpPr>
        <p:spPr>
          <a:xfrm>
            <a:off x="6704571" y="2415487"/>
            <a:ext cx="6098058" cy="369332"/>
          </a:xfrm>
          <a:prstGeom prst="rect">
            <a:avLst/>
          </a:prstGeom>
          <a:noFill/>
        </p:spPr>
        <p:txBody>
          <a:bodyPr wrap="square">
            <a:spAutoFit/>
          </a:bodyPr>
          <a:lstStyle/>
          <a:p>
            <a:r>
              <a:rPr lang="en-GB" dirty="0"/>
              <a:t> </a:t>
            </a:r>
            <a:r>
              <a:rPr lang="en-GB" dirty="0">
                <a:hlinkClick r:id="rId3"/>
              </a:rPr>
              <a:t>https://www.youtube.com/watch?v=-gxw0WWrpJo</a:t>
            </a:r>
            <a:r>
              <a:rPr lang="en-GB" dirty="0"/>
              <a:t> </a:t>
            </a:r>
          </a:p>
        </p:txBody>
      </p:sp>
    </p:spTree>
    <p:extLst>
      <p:ext uri="{BB962C8B-B14F-4D97-AF65-F5344CB8AC3E}">
        <p14:creationId xmlns:p14="http://schemas.microsoft.com/office/powerpoint/2010/main" val="236904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11276" y="466774"/>
            <a:ext cx="11307098" cy="5919537"/>
          </a:xfrm>
          <a:prstGeom prst="rect">
            <a:avLst/>
          </a:prstGeom>
          <a:solidFill>
            <a:srgbClr val="FFCCCC"/>
          </a:solidFill>
          <a:ln>
            <a:noFill/>
          </a:ln>
          <a:effectLst/>
        </p:spPr>
        <p:txBody>
          <a:bodyPr vert="horz" wrap="square" lIns="101568" tIns="0"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31F20"/>
                </a:solidFill>
                <a:effectLst/>
                <a:latin typeface="Trebuchet MS" panose="020B0603020202020204" pitchFamily="34" charset="0"/>
              </a:rPr>
              <a:t>The </a:t>
            </a:r>
            <a:r>
              <a:rPr kumimoji="0" lang="en-US" altLang="en-US" sz="2000" b="1" i="0" u="none" strike="noStrike" cap="none" normalizeH="0" baseline="0" dirty="0">
                <a:ln>
                  <a:noFill/>
                </a:ln>
                <a:solidFill>
                  <a:srgbClr val="231F20"/>
                </a:solidFill>
                <a:effectLst/>
                <a:latin typeface="Trebuchet MS" panose="020B0603020202020204" pitchFamily="34" charset="0"/>
              </a:rPr>
              <a:t>Abrahamic</a:t>
            </a:r>
            <a:r>
              <a:rPr kumimoji="0" lang="en-US" altLang="en-US" sz="2000" b="0" i="0" u="none" strike="noStrike" cap="none" normalizeH="0" baseline="0" dirty="0">
                <a:ln>
                  <a:noFill/>
                </a:ln>
                <a:solidFill>
                  <a:srgbClr val="231F20"/>
                </a:solidFill>
                <a:effectLst/>
                <a:latin typeface="Trebuchet MS" panose="020B0603020202020204" pitchFamily="34" charset="0"/>
              </a:rPr>
              <a:t> faiths (Judaism, Christianity and Islam) all share a focus on key figures, including many prophets. The Qur’an says</a:t>
            </a:r>
            <a:r>
              <a:rPr kumimoji="0" lang="en-US" altLang="en-US" sz="2000" b="0" i="0" u="none" strike="noStrike" cap="none" normalizeH="0" dirty="0">
                <a:ln>
                  <a:noFill/>
                </a:ln>
                <a:solidFill>
                  <a:srgbClr val="231F20"/>
                </a:solidFill>
                <a:effectLst/>
                <a:latin typeface="Trebuchet MS" panose="020B0603020202020204" pitchFamily="34" charset="0"/>
              </a:rPr>
              <a:t> </a:t>
            </a:r>
            <a:r>
              <a:rPr kumimoji="0" lang="en-US" altLang="en-US" sz="2000" b="0" i="1" u="none" strike="noStrike" cap="none" normalizeH="0" dirty="0">
                <a:ln>
                  <a:noFill/>
                </a:ln>
                <a:solidFill>
                  <a:srgbClr val="231F20"/>
                </a:solidFill>
                <a:effectLst/>
                <a:latin typeface="Trebuchet MS" panose="020B0603020202020204" pitchFamily="34" charset="0"/>
              </a:rPr>
              <a:t>‘</a:t>
            </a:r>
            <a:r>
              <a:rPr kumimoji="0" lang="en-US" altLang="en-US" sz="2000" b="0" i="1" u="none" strike="noStrike" cap="none" normalizeH="0" baseline="0" dirty="0">
                <a:ln>
                  <a:noFill/>
                </a:ln>
                <a:solidFill>
                  <a:srgbClr val="231F20"/>
                </a:solidFill>
                <a:effectLst/>
                <a:latin typeface="Trebuchet MS" panose="020B0603020202020204" pitchFamily="34" charset="0"/>
              </a:rPr>
              <a:t>Of some messengers we have already told you the story; of others we have not; – and to Moses God spoke direct’ </a:t>
            </a:r>
            <a:r>
              <a:rPr kumimoji="0" lang="en-US" altLang="en-US" sz="2000" b="0" i="0" u="none" strike="noStrike" cap="none" normalizeH="0" baseline="0" dirty="0">
                <a:ln>
                  <a:noFill/>
                </a:ln>
                <a:solidFill>
                  <a:srgbClr val="231F20"/>
                </a:solidFill>
                <a:effectLst/>
                <a:latin typeface="Trebuchet MS" panose="020B0603020202020204" pitchFamily="34" charset="0"/>
              </a:rPr>
              <a:t>(</a:t>
            </a:r>
            <a:r>
              <a:rPr kumimoji="0" lang="en-US" altLang="en-US" sz="2000" b="1" i="0" u="none" strike="noStrike" cap="none" normalizeH="0" baseline="0" dirty="0">
                <a:ln>
                  <a:noFill/>
                </a:ln>
                <a:solidFill>
                  <a:srgbClr val="231F20"/>
                </a:solidFill>
                <a:effectLst/>
                <a:latin typeface="Trebuchet MS" panose="020B0603020202020204" pitchFamily="34" charset="0"/>
              </a:rPr>
              <a:t>Qur’an 4:164</a:t>
            </a:r>
            <a:r>
              <a:rPr kumimoji="0" lang="en-US" altLang="en-US" sz="2000" b="0" i="0" u="none" strike="noStrike" cap="none" normalizeH="0" baseline="0" dirty="0">
                <a:ln>
                  <a:noFill/>
                </a:ln>
                <a:solidFill>
                  <a:srgbClr val="231F20"/>
                </a:solidFill>
                <a:effectLst/>
                <a:latin typeface="Trebuchet MS" panose="020B0603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31F20"/>
                </a:solidFill>
                <a:effectLst/>
                <a:latin typeface="Trebuchet MS" panose="020B0603020202020204" pitchFamily="34" charset="0"/>
              </a:rPr>
              <a:t>There were six key prophets before Muhammad:</a:t>
            </a:r>
            <a:endParaRPr kumimoji="0" lang="en-US" altLang="en-US" sz="1800" b="0" i="0" u="none" strike="noStrike" cap="none" normalizeH="0" baseline="0" dirty="0">
              <a:ln>
                <a:noFill/>
              </a:ln>
              <a:solidFill>
                <a:schemeClr val="tx1"/>
              </a:solidFill>
              <a:effectLst/>
              <a:latin typeface="Trebuchet MS" panose="020B0603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1" i="0" u="none" strike="noStrike" cap="none" normalizeH="0" baseline="0" dirty="0">
                <a:ln>
                  <a:noFill/>
                </a:ln>
                <a:solidFill>
                  <a:srgbClr val="7030A0"/>
                </a:solidFill>
                <a:effectLst/>
                <a:latin typeface="Trebuchet MS" panose="020B0603020202020204" pitchFamily="34" charset="0"/>
              </a:rPr>
              <a:t>Adam</a:t>
            </a:r>
            <a:r>
              <a:rPr kumimoji="0" lang="en-US" altLang="en-US" sz="2000" b="0" i="0" u="none" strike="noStrike" cap="none" normalizeH="0" baseline="0" dirty="0">
                <a:ln>
                  <a:noFill/>
                </a:ln>
                <a:solidFill>
                  <a:srgbClr val="7030A0"/>
                </a:solidFill>
                <a:effectLst/>
                <a:latin typeface="Trebuchet MS" panose="020B0603020202020204" pitchFamily="34" charset="0"/>
              </a:rPr>
              <a:t> </a:t>
            </a:r>
            <a:r>
              <a:rPr kumimoji="0" lang="en-US" altLang="en-US" sz="1800" b="0" i="0" u="none" strike="noStrike" cap="none" normalizeH="0" baseline="0" dirty="0">
                <a:ln>
                  <a:noFill/>
                </a:ln>
                <a:solidFill>
                  <a:srgbClr val="231F20"/>
                </a:solidFill>
                <a:effectLst/>
                <a:latin typeface="Trebuchet MS" panose="020B0603020202020204" pitchFamily="34" charset="0"/>
              </a:rPr>
              <a:t>was created as the first human and given the role of </a:t>
            </a:r>
            <a:r>
              <a:rPr kumimoji="0" lang="en-US" altLang="en-US" sz="1800" b="1" i="0" u="none" strike="noStrike" cap="none" normalizeH="0" baseline="0" dirty="0" err="1">
                <a:ln>
                  <a:noFill/>
                </a:ln>
                <a:solidFill>
                  <a:srgbClr val="231F20"/>
                </a:solidFill>
                <a:effectLst/>
                <a:latin typeface="Trebuchet MS" panose="020B0603020202020204" pitchFamily="34" charset="0"/>
              </a:rPr>
              <a:t>khalifah</a:t>
            </a:r>
            <a:r>
              <a:rPr kumimoji="0" lang="en-US" altLang="en-US" sz="1800" b="0" i="0" u="none" strike="noStrike" cap="none" normalizeH="0" baseline="0" dirty="0">
                <a:ln>
                  <a:noFill/>
                </a:ln>
                <a:solidFill>
                  <a:srgbClr val="231F20"/>
                </a:solidFill>
                <a:effectLst/>
                <a:latin typeface="Trebuchet MS" panose="020B0603020202020204" pitchFamily="34" charset="0"/>
              </a:rPr>
              <a:t>. Muslims learn about their role on Earth from the example of Adam. Adam was forgiven for his </a:t>
            </a:r>
            <a:r>
              <a:rPr kumimoji="0" lang="en-US" altLang="en-US" sz="1800" b="1" i="0" u="none" strike="noStrike" cap="none" normalizeH="0" baseline="0" dirty="0">
                <a:ln>
                  <a:noFill/>
                </a:ln>
                <a:solidFill>
                  <a:srgbClr val="231F20"/>
                </a:solidFill>
                <a:effectLst/>
                <a:latin typeface="Trebuchet MS" panose="020B0603020202020204" pitchFamily="34" charset="0"/>
              </a:rPr>
              <a:t>sin</a:t>
            </a:r>
            <a:r>
              <a:rPr kumimoji="0" lang="en-US" altLang="en-US" sz="1800" b="0" i="0" u="none" strike="noStrike" cap="none" normalizeH="0" baseline="0" dirty="0">
                <a:ln>
                  <a:noFill/>
                </a:ln>
                <a:solidFill>
                  <a:srgbClr val="231F20"/>
                </a:solidFill>
                <a:effectLst/>
                <a:latin typeface="Trebuchet MS" panose="020B0603020202020204" pitchFamily="34" charset="0"/>
              </a:rPr>
              <a:t> and some believe he built the first </a:t>
            </a:r>
            <a:r>
              <a:rPr kumimoji="0" lang="en-US" altLang="en-US" sz="1800" b="1" i="0" u="none" strike="noStrike" cap="none" normalizeH="0" baseline="0" dirty="0" err="1">
                <a:ln>
                  <a:noFill/>
                </a:ln>
                <a:solidFill>
                  <a:srgbClr val="231F20"/>
                </a:solidFill>
                <a:effectLst/>
                <a:latin typeface="Trebuchet MS" panose="020B0603020202020204" pitchFamily="34" charset="0"/>
              </a:rPr>
              <a:t>Ka’aba</a:t>
            </a:r>
            <a:r>
              <a:rPr kumimoji="0" lang="en-US" altLang="en-US" sz="1800" b="0" i="0" u="none" strike="noStrike" cap="none" normalizeH="0" baseline="0" dirty="0">
                <a:ln>
                  <a:noFill/>
                </a:ln>
                <a:solidFill>
                  <a:srgbClr val="231F20"/>
                </a:solidFill>
                <a:effectLst/>
                <a:latin typeface="Trebuchet MS" panose="020B0603020202020204" pitchFamily="34" charset="0"/>
              </a:rPr>
              <a:t>. He was given knowledge to pass on to the rest of the human race.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1" i="0" u="none" strike="noStrike" cap="none" normalizeH="0" baseline="0" dirty="0">
                <a:ln>
                  <a:noFill/>
                </a:ln>
                <a:solidFill>
                  <a:srgbClr val="7030A0"/>
                </a:solidFill>
                <a:effectLst/>
                <a:latin typeface="Trebuchet MS" panose="020B0603020202020204" pitchFamily="34" charset="0"/>
              </a:rPr>
              <a:t>Ibrahim</a:t>
            </a:r>
            <a:r>
              <a:rPr kumimoji="0" lang="en-US" altLang="en-US" sz="1800" b="0" i="0" u="none" strike="noStrike" cap="none" normalizeH="0" baseline="0" dirty="0">
                <a:ln>
                  <a:noFill/>
                </a:ln>
                <a:solidFill>
                  <a:srgbClr val="231F20"/>
                </a:solidFill>
                <a:effectLst/>
                <a:latin typeface="Trebuchet MS" panose="020B0603020202020204" pitchFamily="34" charset="0"/>
              </a:rPr>
              <a:t> is seen as the father of the Arab people. He refused to worship idols (people other than Allah who might be greatly admired) and he rebuilt the </a:t>
            </a:r>
            <a:r>
              <a:rPr kumimoji="0" lang="en-US" altLang="en-US" sz="1800" b="0" i="0" u="none" strike="noStrike" cap="none" normalizeH="0" baseline="0" dirty="0" err="1">
                <a:ln>
                  <a:noFill/>
                </a:ln>
                <a:solidFill>
                  <a:srgbClr val="231F20"/>
                </a:solidFill>
                <a:effectLst/>
                <a:latin typeface="Trebuchet MS" panose="020B0603020202020204" pitchFamily="34" charset="0"/>
              </a:rPr>
              <a:t>Ka’aba</a:t>
            </a:r>
            <a:r>
              <a:rPr kumimoji="0" lang="en-US" altLang="en-US" sz="1800" b="0" i="0" u="none" strike="noStrike" cap="none" normalizeH="0" baseline="0" dirty="0">
                <a:ln>
                  <a:noFill/>
                </a:ln>
                <a:solidFill>
                  <a:srgbClr val="231F20"/>
                </a:solidFill>
                <a:effectLst/>
                <a:latin typeface="Trebuchet MS" panose="020B0603020202020204" pitchFamily="34" charset="0"/>
              </a:rPr>
              <a:t> following the great flood. Ibrahim had his faith tested, which teaches Muslims that they must be prepared to submit to Allah in the same way. He is known as </a:t>
            </a:r>
            <a:r>
              <a:rPr kumimoji="0" lang="en-US" altLang="en-US" sz="1800" b="1" i="0" u="none" strike="noStrike" cap="none" normalizeH="0" baseline="0" dirty="0">
                <a:ln>
                  <a:noFill/>
                </a:ln>
                <a:solidFill>
                  <a:srgbClr val="231F20"/>
                </a:solidFill>
                <a:effectLst/>
                <a:latin typeface="Trebuchet MS" panose="020B0603020202020204" pitchFamily="34" charset="0"/>
              </a:rPr>
              <a:t>Abraham</a:t>
            </a:r>
            <a:r>
              <a:rPr kumimoji="0" lang="en-US" altLang="en-US" sz="1800" b="0" i="0" u="none" strike="noStrike" cap="none" normalizeH="0" baseline="0" dirty="0">
                <a:ln>
                  <a:noFill/>
                </a:ln>
                <a:solidFill>
                  <a:srgbClr val="231F20"/>
                </a:solidFill>
                <a:effectLst/>
                <a:latin typeface="Trebuchet MS" panose="020B0603020202020204" pitchFamily="34" charset="0"/>
              </a:rPr>
              <a:t> in Judaism and Christianity.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1" i="0" u="none" strike="noStrike" cap="none" normalizeH="0" baseline="0" dirty="0" err="1">
                <a:ln>
                  <a:noFill/>
                </a:ln>
                <a:solidFill>
                  <a:srgbClr val="7030A0"/>
                </a:solidFill>
                <a:effectLst/>
                <a:latin typeface="Trebuchet MS" panose="020B0603020202020204" pitchFamily="34" charset="0"/>
              </a:rPr>
              <a:t>Isma’il</a:t>
            </a:r>
            <a:r>
              <a:rPr kumimoji="0" lang="en-US" altLang="en-US" sz="1800" b="0" i="0" u="none" strike="noStrike" cap="none" normalizeH="0" baseline="0" dirty="0">
                <a:ln>
                  <a:noFill/>
                </a:ln>
                <a:solidFill>
                  <a:srgbClr val="231F20"/>
                </a:solidFill>
                <a:effectLst/>
                <a:latin typeface="Trebuchet MS" panose="020B0603020202020204" pitchFamily="34" charset="0"/>
              </a:rPr>
              <a:t> was one of Ibrahim’s sons and is associated with Makkah and the construction of the </a:t>
            </a:r>
            <a:r>
              <a:rPr kumimoji="0" lang="en-US" altLang="en-US" sz="1800" b="0" i="0" u="none" strike="noStrike" cap="none" normalizeH="0" baseline="0" dirty="0" err="1">
                <a:ln>
                  <a:noFill/>
                </a:ln>
                <a:solidFill>
                  <a:srgbClr val="231F20"/>
                </a:solidFill>
                <a:effectLst/>
                <a:latin typeface="Trebuchet MS" panose="020B0603020202020204" pitchFamily="34" charset="0"/>
              </a:rPr>
              <a:t>Ka’aba</a:t>
            </a:r>
            <a:r>
              <a:rPr kumimoji="0" lang="en-US" altLang="en-US" sz="1800" b="0" i="0" u="none" strike="noStrike" cap="none" normalizeH="0" baseline="0" dirty="0">
                <a:ln>
                  <a:noFill/>
                </a:ln>
                <a:solidFill>
                  <a:srgbClr val="231F20"/>
                </a:solidFill>
                <a:effectLst/>
                <a:latin typeface="Trebuchet MS" panose="020B0603020202020204" pitchFamily="34" charset="0"/>
              </a:rPr>
              <a:t>. He is known as </a:t>
            </a:r>
            <a:r>
              <a:rPr kumimoji="0" lang="en-US" altLang="en-US" sz="1800" b="1" i="0" u="none" strike="noStrike" cap="none" normalizeH="0" baseline="0" dirty="0">
                <a:ln>
                  <a:noFill/>
                </a:ln>
                <a:solidFill>
                  <a:srgbClr val="231F20"/>
                </a:solidFill>
                <a:effectLst/>
                <a:latin typeface="Trebuchet MS" panose="020B0603020202020204" pitchFamily="34" charset="0"/>
              </a:rPr>
              <a:t>Ishmael</a:t>
            </a:r>
            <a:r>
              <a:rPr kumimoji="0" lang="en-US" altLang="en-US" sz="1800" b="0" i="0" u="none" strike="noStrike" cap="none" normalizeH="0" baseline="0" dirty="0">
                <a:ln>
                  <a:noFill/>
                </a:ln>
                <a:solidFill>
                  <a:srgbClr val="231F20"/>
                </a:solidFill>
                <a:effectLst/>
                <a:latin typeface="Trebuchet MS" panose="020B0603020202020204" pitchFamily="34" charset="0"/>
              </a:rPr>
              <a:t> in Judaism and Christianity.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1" i="0" u="none" strike="noStrike" cap="none" normalizeH="0" baseline="0" dirty="0">
                <a:ln>
                  <a:noFill/>
                </a:ln>
                <a:solidFill>
                  <a:srgbClr val="7030A0"/>
                </a:solidFill>
                <a:effectLst/>
                <a:latin typeface="Trebuchet MS" panose="020B0603020202020204" pitchFamily="34" charset="0"/>
              </a:rPr>
              <a:t>Musa</a:t>
            </a:r>
            <a:r>
              <a:rPr kumimoji="0" lang="en-US" altLang="en-US" sz="1800" b="0" i="0" u="none" strike="noStrike" cap="none" normalizeH="0" baseline="0" dirty="0">
                <a:ln>
                  <a:noFill/>
                </a:ln>
                <a:solidFill>
                  <a:srgbClr val="231F20"/>
                </a:solidFill>
                <a:effectLst/>
                <a:latin typeface="Trebuchet MS" panose="020B0603020202020204" pitchFamily="34" charset="0"/>
              </a:rPr>
              <a:t> taught Muslims that there is one God. He is thought to be the only prophet that Allah spoke to directly. He is known as </a:t>
            </a:r>
            <a:r>
              <a:rPr kumimoji="0" lang="en-US" altLang="en-US" sz="1800" b="1" i="0" u="none" strike="noStrike" cap="none" normalizeH="0" baseline="0" dirty="0">
                <a:ln>
                  <a:noFill/>
                </a:ln>
                <a:solidFill>
                  <a:srgbClr val="231F20"/>
                </a:solidFill>
                <a:effectLst/>
                <a:latin typeface="Trebuchet MS" panose="020B0603020202020204" pitchFamily="34" charset="0"/>
              </a:rPr>
              <a:t>Moses</a:t>
            </a:r>
            <a:r>
              <a:rPr kumimoji="0" lang="en-US" altLang="en-US" sz="1800" b="0" i="0" u="none" strike="noStrike" cap="none" normalizeH="0" baseline="0" dirty="0">
                <a:ln>
                  <a:noFill/>
                </a:ln>
                <a:solidFill>
                  <a:srgbClr val="231F20"/>
                </a:solidFill>
                <a:effectLst/>
                <a:latin typeface="Trebuchet MS" panose="020B0603020202020204" pitchFamily="34" charset="0"/>
              </a:rPr>
              <a:t> in Judaism and Christianity.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1" i="0" u="none" strike="noStrike" cap="none" normalizeH="0" baseline="0" dirty="0" err="1">
                <a:ln>
                  <a:noFill/>
                </a:ln>
                <a:solidFill>
                  <a:srgbClr val="7030A0"/>
                </a:solidFill>
                <a:effectLst/>
                <a:latin typeface="Trebuchet MS" panose="020B0603020202020204" pitchFamily="34" charset="0"/>
              </a:rPr>
              <a:t>Dawud</a:t>
            </a:r>
            <a:r>
              <a:rPr kumimoji="0" lang="en-US" altLang="en-US" sz="1800" b="0" i="0" u="none" strike="noStrike" cap="none" normalizeH="0" baseline="0" dirty="0">
                <a:ln>
                  <a:noFill/>
                </a:ln>
                <a:solidFill>
                  <a:srgbClr val="231F20"/>
                </a:solidFill>
                <a:effectLst/>
                <a:latin typeface="Trebuchet MS" panose="020B0603020202020204" pitchFamily="34" charset="0"/>
              </a:rPr>
              <a:t> was known for his bravery and wisdom. He is known as </a:t>
            </a:r>
            <a:r>
              <a:rPr kumimoji="0" lang="en-US" altLang="en-US" sz="1800" b="1" i="0" u="none" strike="noStrike" cap="none" normalizeH="0" baseline="0" dirty="0">
                <a:ln>
                  <a:noFill/>
                </a:ln>
                <a:solidFill>
                  <a:srgbClr val="231F20"/>
                </a:solidFill>
                <a:effectLst/>
                <a:latin typeface="Trebuchet MS" panose="020B0603020202020204" pitchFamily="34" charset="0"/>
              </a:rPr>
              <a:t>David</a:t>
            </a:r>
            <a:r>
              <a:rPr kumimoji="0" lang="en-US" altLang="en-US" sz="1800" b="0" i="0" u="none" strike="noStrike" cap="none" normalizeH="0" baseline="0" dirty="0">
                <a:ln>
                  <a:noFill/>
                </a:ln>
                <a:solidFill>
                  <a:srgbClr val="231F20"/>
                </a:solidFill>
                <a:effectLst/>
                <a:latin typeface="Trebuchet MS" panose="020B0603020202020204" pitchFamily="34" charset="0"/>
              </a:rPr>
              <a:t> in Judaism and Christianity.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231F20"/>
                </a:solidFill>
                <a:effectLst/>
                <a:latin typeface="Trebuchet MS" panose="020B0603020202020204" pitchFamily="34" charset="0"/>
              </a:rPr>
              <a:t>In the Qur’an, </a:t>
            </a:r>
            <a:r>
              <a:rPr kumimoji="0" lang="en-US" altLang="en-US" sz="2000" b="1" i="0" u="none" strike="noStrike" cap="none" normalizeH="0" baseline="0" dirty="0">
                <a:ln>
                  <a:noFill/>
                </a:ln>
                <a:solidFill>
                  <a:srgbClr val="7030A0"/>
                </a:solidFill>
                <a:effectLst/>
                <a:latin typeface="Trebuchet MS" panose="020B0603020202020204" pitchFamily="34" charset="0"/>
              </a:rPr>
              <a:t>Isa</a:t>
            </a:r>
            <a:r>
              <a:rPr kumimoji="0" lang="en-US" altLang="en-US" sz="1800" b="0" i="0" u="none" strike="noStrike" cap="none" normalizeH="0" baseline="0" dirty="0">
                <a:ln>
                  <a:noFill/>
                </a:ln>
                <a:solidFill>
                  <a:srgbClr val="231F20"/>
                </a:solidFill>
                <a:effectLst/>
                <a:latin typeface="Trebuchet MS" panose="020B0603020202020204" pitchFamily="34" charset="0"/>
              </a:rPr>
              <a:t> is referred to as the “son of Mary.” He is known as </a:t>
            </a:r>
            <a:r>
              <a:rPr kumimoji="0" lang="en-US" altLang="en-US" sz="1800" b="1" i="0" u="none" strike="noStrike" cap="none" normalizeH="0" baseline="0" dirty="0">
                <a:ln>
                  <a:noFill/>
                </a:ln>
                <a:solidFill>
                  <a:srgbClr val="231F20"/>
                </a:solidFill>
                <a:effectLst/>
                <a:latin typeface="Trebuchet MS" panose="020B0603020202020204" pitchFamily="34" charset="0"/>
              </a:rPr>
              <a:t>Jesus</a:t>
            </a:r>
            <a:r>
              <a:rPr kumimoji="0" lang="en-US" altLang="en-US" sz="1800" b="0" i="0" u="none" strike="noStrike" cap="none" normalizeH="0" baseline="0" dirty="0">
                <a:ln>
                  <a:noFill/>
                </a:ln>
                <a:solidFill>
                  <a:srgbClr val="231F20"/>
                </a:solidFill>
                <a:effectLst/>
                <a:latin typeface="Trebuchet MS" panose="020B0603020202020204" pitchFamily="34" charset="0"/>
              </a:rPr>
              <a:t> in Christianity. However, Muslims do not believe that he was crucified and resurrected (that is a Christian belief) or that he was the son of God.</a:t>
            </a:r>
            <a:endParaRPr kumimoji="0" lang="en-US" altLang="en-US" sz="1800" b="0" i="0" u="none" strike="noStrike" cap="none" normalizeH="0" baseline="0" dirty="0">
              <a:ln>
                <a:noFill/>
              </a:ln>
              <a:solidFill>
                <a:srgbClr val="000000"/>
              </a:solidFill>
              <a:effectLst/>
              <a:latin typeface="Trebuchet MS" panose="020B0603020202020204" pitchFamily="34" charset="0"/>
            </a:endParaRPr>
          </a:p>
        </p:txBody>
      </p:sp>
      <p:sp>
        <p:nvSpPr>
          <p:cNvPr id="5" name="TextBox 4">
            <a:extLst>
              <a:ext uri="{FF2B5EF4-FFF2-40B4-BE49-F238E27FC236}">
                <a16:creationId xmlns:a16="http://schemas.microsoft.com/office/drawing/2014/main" id="{0C3E52F4-95B4-46C2-8D93-E5835C2C39E1}"/>
              </a:ext>
            </a:extLst>
          </p:cNvPr>
          <p:cNvSpPr txBox="1"/>
          <p:nvPr/>
        </p:nvSpPr>
        <p:spPr>
          <a:xfrm>
            <a:off x="5720316" y="6448095"/>
            <a:ext cx="6098058" cy="369332"/>
          </a:xfrm>
          <a:prstGeom prst="rect">
            <a:avLst/>
          </a:prstGeom>
          <a:solidFill>
            <a:schemeClr val="bg1"/>
          </a:solidFill>
        </p:spPr>
        <p:txBody>
          <a:bodyPr wrap="square">
            <a:spAutoFit/>
          </a:bodyPr>
          <a:lstStyle/>
          <a:p>
            <a:r>
              <a:rPr lang="en-GB" dirty="0"/>
              <a:t>Adam story:  </a:t>
            </a:r>
            <a:r>
              <a:rPr lang="en-GB" dirty="0">
                <a:hlinkClick r:id="rId3"/>
              </a:rPr>
              <a:t>https://www.youtube.com/watch?v=FdqiEQkUTzI</a:t>
            </a:r>
            <a:r>
              <a:rPr lang="en-GB" dirty="0"/>
              <a:t> </a:t>
            </a:r>
          </a:p>
        </p:txBody>
      </p:sp>
    </p:spTree>
    <p:extLst>
      <p:ext uri="{BB962C8B-B14F-4D97-AF65-F5344CB8AC3E}">
        <p14:creationId xmlns:p14="http://schemas.microsoft.com/office/powerpoint/2010/main" val="1901938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srcRect l="20924" t="21810" r="21169" b="9165"/>
          <a:stretch/>
        </p:blipFill>
        <p:spPr>
          <a:xfrm>
            <a:off x="0" y="0"/>
            <a:ext cx="12319819" cy="6869331"/>
          </a:xfrm>
          <a:prstGeom prst="rect">
            <a:avLst/>
          </a:prstGeom>
        </p:spPr>
      </p:pic>
      <p:sp>
        <p:nvSpPr>
          <p:cNvPr id="5" name="TextBox 4"/>
          <p:cNvSpPr txBox="1"/>
          <p:nvPr/>
        </p:nvSpPr>
        <p:spPr>
          <a:xfrm>
            <a:off x="2989003" y="796413"/>
            <a:ext cx="4365523" cy="584775"/>
          </a:xfrm>
          <a:prstGeom prst="rect">
            <a:avLst/>
          </a:prstGeom>
          <a:noFill/>
        </p:spPr>
        <p:txBody>
          <a:bodyPr wrap="square" rtlCol="0">
            <a:spAutoFit/>
          </a:bodyPr>
          <a:lstStyle/>
          <a:p>
            <a:r>
              <a:rPr lang="en-US" sz="1600" dirty="0">
                <a:solidFill>
                  <a:srgbClr val="7030A0"/>
                </a:solidFill>
              </a:rPr>
              <a:t>Muslims believe that we all share a common ancestor and, therefore, we are all one family</a:t>
            </a:r>
            <a:endParaRPr lang="en-GB" sz="1600" dirty="0">
              <a:solidFill>
                <a:srgbClr val="7030A0"/>
              </a:solidFill>
            </a:endParaRPr>
          </a:p>
        </p:txBody>
      </p:sp>
      <p:sp>
        <p:nvSpPr>
          <p:cNvPr id="6" name="TextBox 5"/>
          <p:cNvSpPr txBox="1"/>
          <p:nvPr/>
        </p:nvSpPr>
        <p:spPr>
          <a:xfrm>
            <a:off x="7590500" y="796412"/>
            <a:ext cx="4365523" cy="584775"/>
          </a:xfrm>
          <a:prstGeom prst="rect">
            <a:avLst/>
          </a:prstGeom>
          <a:noFill/>
        </p:spPr>
        <p:txBody>
          <a:bodyPr wrap="square" rtlCol="0">
            <a:spAutoFit/>
          </a:bodyPr>
          <a:lstStyle/>
          <a:p>
            <a:r>
              <a:rPr lang="en-US" sz="1600" dirty="0">
                <a:solidFill>
                  <a:srgbClr val="7030A0"/>
                </a:solidFill>
              </a:rPr>
              <a:t>If we are all one family then we should treat others as our brothers and sisters</a:t>
            </a:r>
            <a:endParaRPr lang="en-GB" sz="1600" dirty="0">
              <a:solidFill>
                <a:srgbClr val="7030A0"/>
              </a:solidFill>
            </a:endParaRPr>
          </a:p>
        </p:txBody>
      </p:sp>
      <p:sp>
        <p:nvSpPr>
          <p:cNvPr id="7" name="TextBox 6"/>
          <p:cNvSpPr txBox="1"/>
          <p:nvPr/>
        </p:nvSpPr>
        <p:spPr>
          <a:xfrm>
            <a:off x="2989005" y="1592825"/>
            <a:ext cx="4365523" cy="584775"/>
          </a:xfrm>
          <a:prstGeom prst="rect">
            <a:avLst/>
          </a:prstGeom>
          <a:noFill/>
        </p:spPr>
        <p:txBody>
          <a:bodyPr wrap="square" rtlCol="0">
            <a:spAutoFit/>
          </a:bodyPr>
          <a:lstStyle/>
          <a:p>
            <a:r>
              <a:rPr lang="en-US" sz="1600" dirty="0">
                <a:solidFill>
                  <a:srgbClr val="7030A0"/>
                </a:solidFill>
              </a:rPr>
              <a:t>The story of Adam is an authority from which Muslims can learn about Iblis and Jinn</a:t>
            </a:r>
            <a:endParaRPr lang="en-GB" sz="1600" dirty="0">
              <a:solidFill>
                <a:srgbClr val="7030A0"/>
              </a:solidFill>
            </a:endParaRPr>
          </a:p>
        </p:txBody>
      </p:sp>
      <p:sp>
        <p:nvSpPr>
          <p:cNvPr id="8" name="TextBox 7"/>
          <p:cNvSpPr txBox="1"/>
          <p:nvPr/>
        </p:nvSpPr>
        <p:spPr>
          <a:xfrm>
            <a:off x="7590501" y="1592825"/>
            <a:ext cx="4365523" cy="584775"/>
          </a:xfrm>
          <a:prstGeom prst="rect">
            <a:avLst/>
          </a:prstGeom>
          <a:noFill/>
        </p:spPr>
        <p:txBody>
          <a:bodyPr wrap="square" rtlCol="0">
            <a:spAutoFit/>
          </a:bodyPr>
          <a:lstStyle/>
          <a:p>
            <a:r>
              <a:rPr lang="en-US" sz="1600" dirty="0">
                <a:solidFill>
                  <a:srgbClr val="7030A0"/>
                </a:solidFill>
              </a:rPr>
              <a:t>Adam is an example of how to live and how to avoid sin and temptation</a:t>
            </a:r>
            <a:endParaRPr lang="en-GB" sz="1600" dirty="0">
              <a:solidFill>
                <a:srgbClr val="7030A0"/>
              </a:solidFill>
            </a:endParaRPr>
          </a:p>
        </p:txBody>
      </p:sp>
      <p:sp>
        <p:nvSpPr>
          <p:cNvPr id="9" name="TextBox 8"/>
          <p:cNvSpPr txBox="1"/>
          <p:nvPr/>
        </p:nvSpPr>
        <p:spPr>
          <a:xfrm>
            <a:off x="2989004" y="2389237"/>
            <a:ext cx="4365523" cy="584775"/>
          </a:xfrm>
          <a:prstGeom prst="rect">
            <a:avLst/>
          </a:prstGeom>
          <a:noFill/>
        </p:spPr>
        <p:txBody>
          <a:bodyPr wrap="square" rtlCol="0">
            <a:spAutoFit/>
          </a:bodyPr>
          <a:lstStyle/>
          <a:p>
            <a:r>
              <a:rPr lang="en-US" sz="1600" dirty="0">
                <a:solidFill>
                  <a:srgbClr val="7030A0"/>
                </a:solidFill>
              </a:rPr>
              <a:t>Adam was chosen by Allah to be the first prophet, therefore, he is significant and important</a:t>
            </a:r>
            <a:endParaRPr lang="en-GB" sz="1600" dirty="0">
              <a:solidFill>
                <a:srgbClr val="7030A0"/>
              </a:solidFill>
            </a:endParaRPr>
          </a:p>
        </p:txBody>
      </p:sp>
      <p:sp>
        <p:nvSpPr>
          <p:cNvPr id="10" name="TextBox 9"/>
          <p:cNvSpPr txBox="1"/>
          <p:nvPr/>
        </p:nvSpPr>
        <p:spPr>
          <a:xfrm>
            <a:off x="7590500" y="2389237"/>
            <a:ext cx="4365523" cy="830997"/>
          </a:xfrm>
          <a:prstGeom prst="rect">
            <a:avLst/>
          </a:prstGeom>
          <a:noFill/>
        </p:spPr>
        <p:txBody>
          <a:bodyPr wrap="square" rtlCol="0">
            <a:spAutoFit/>
          </a:bodyPr>
          <a:lstStyle/>
          <a:p>
            <a:r>
              <a:rPr lang="en-US" sz="1600" dirty="0">
                <a:solidFill>
                  <a:srgbClr val="7030A0"/>
                </a:solidFill>
              </a:rPr>
              <a:t>Adam is an example of lifelong service and devotion to living as Allah wants us to.  Muslims will try to be like this.</a:t>
            </a:r>
            <a:endParaRPr lang="en-GB" sz="1600" dirty="0">
              <a:solidFill>
                <a:srgbClr val="7030A0"/>
              </a:solidFill>
            </a:endParaRPr>
          </a:p>
        </p:txBody>
      </p:sp>
      <p:sp>
        <p:nvSpPr>
          <p:cNvPr id="11" name="TextBox 10"/>
          <p:cNvSpPr txBox="1"/>
          <p:nvPr/>
        </p:nvSpPr>
        <p:spPr>
          <a:xfrm>
            <a:off x="2989003" y="3211685"/>
            <a:ext cx="4365523" cy="830997"/>
          </a:xfrm>
          <a:prstGeom prst="rect">
            <a:avLst/>
          </a:prstGeom>
          <a:noFill/>
        </p:spPr>
        <p:txBody>
          <a:bodyPr wrap="square" rtlCol="0">
            <a:spAutoFit/>
          </a:bodyPr>
          <a:lstStyle/>
          <a:p>
            <a:r>
              <a:rPr lang="en-US" sz="1600" dirty="0">
                <a:solidFill>
                  <a:srgbClr val="7030A0"/>
                </a:solidFill>
              </a:rPr>
              <a:t>It is an authority on the afterlife, which is a foundational belief for both Sunni and Shi’a Muslims</a:t>
            </a:r>
            <a:endParaRPr lang="en-GB" sz="1600" dirty="0">
              <a:solidFill>
                <a:srgbClr val="7030A0"/>
              </a:solidFill>
            </a:endParaRPr>
          </a:p>
        </p:txBody>
      </p:sp>
      <p:sp>
        <p:nvSpPr>
          <p:cNvPr id="12" name="TextBox 11"/>
          <p:cNvSpPr txBox="1"/>
          <p:nvPr/>
        </p:nvSpPr>
        <p:spPr>
          <a:xfrm>
            <a:off x="7506927" y="3242432"/>
            <a:ext cx="4365523" cy="738664"/>
          </a:xfrm>
          <a:prstGeom prst="rect">
            <a:avLst/>
          </a:prstGeom>
          <a:noFill/>
        </p:spPr>
        <p:txBody>
          <a:bodyPr wrap="square" rtlCol="0">
            <a:spAutoFit/>
          </a:bodyPr>
          <a:lstStyle/>
          <a:p>
            <a:r>
              <a:rPr lang="en-US" sz="1400" dirty="0">
                <a:solidFill>
                  <a:srgbClr val="7030A0"/>
                </a:solidFill>
              </a:rPr>
              <a:t>Muslims learn how to behave in order to achieve paradise (Jannah) and avoid hell (Jahannam).  They are also comforted by the belief in an afterlife.</a:t>
            </a:r>
            <a:endParaRPr lang="en-GB" sz="1400" dirty="0">
              <a:solidFill>
                <a:srgbClr val="7030A0"/>
              </a:solidFill>
            </a:endParaRPr>
          </a:p>
        </p:txBody>
      </p:sp>
      <p:sp>
        <p:nvSpPr>
          <p:cNvPr id="13" name="TextBox 12"/>
          <p:cNvSpPr txBox="1"/>
          <p:nvPr/>
        </p:nvSpPr>
        <p:spPr>
          <a:xfrm>
            <a:off x="2989003" y="3993179"/>
            <a:ext cx="4365523" cy="830997"/>
          </a:xfrm>
          <a:prstGeom prst="rect">
            <a:avLst/>
          </a:prstGeom>
          <a:noFill/>
        </p:spPr>
        <p:txBody>
          <a:bodyPr wrap="square" rtlCol="0">
            <a:spAutoFit/>
          </a:bodyPr>
          <a:lstStyle/>
          <a:p>
            <a:r>
              <a:rPr lang="en-US" sz="1600" dirty="0">
                <a:solidFill>
                  <a:srgbClr val="7030A0"/>
                </a:solidFill>
              </a:rPr>
              <a:t>Adam passed down the knowledge and wisdom he received from Allah.  Therefore, it is important to keep this unchanged through the ages.</a:t>
            </a:r>
            <a:endParaRPr lang="en-GB" sz="1600" dirty="0">
              <a:solidFill>
                <a:srgbClr val="7030A0"/>
              </a:solidFill>
            </a:endParaRPr>
          </a:p>
        </p:txBody>
      </p:sp>
      <p:sp>
        <p:nvSpPr>
          <p:cNvPr id="14" name="TextBox 13"/>
          <p:cNvSpPr txBox="1"/>
          <p:nvPr/>
        </p:nvSpPr>
        <p:spPr>
          <a:xfrm>
            <a:off x="7506927" y="4038845"/>
            <a:ext cx="4365523" cy="830997"/>
          </a:xfrm>
          <a:prstGeom prst="rect">
            <a:avLst/>
          </a:prstGeom>
          <a:noFill/>
        </p:spPr>
        <p:txBody>
          <a:bodyPr wrap="square" rtlCol="0">
            <a:spAutoFit/>
          </a:bodyPr>
          <a:lstStyle/>
          <a:p>
            <a:r>
              <a:rPr lang="en-US" sz="1600" dirty="0">
                <a:solidFill>
                  <a:srgbClr val="7030A0"/>
                </a:solidFill>
              </a:rPr>
              <a:t>Muslims carry on this tradition of passing knowledge and wisdom through the generations, and will not alter the words of the Qur’an</a:t>
            </a:r>
            <a:endParaRPr lang="en-GB" sz="1600" dirty="0">
              <a:solidFill>
                <a:srgbClr val="7030A0"/>
              </a:solidFill>
            </a:endParaRPr>
          </a:p>
        </p:txBody>
      </p:sp>
      <p:sp>
        <p:nvSpPr>
          <p:cNvPr id="15" name="TextBox 14"/>
          <p:cNvSpPr txBox="1"/>
          <p:nvPr/>
        </p:nvSpPr>
        <p:spPr>
          <a:xfrm>
            <a:off x="2905431" y="4860841"/>
            <a:ext cx="4365523" cy="584775"/>
          </a:xfrm>
          <a:prstGeom prst="rect">
            <a:avLst/>
          </a:prstGeom>
          <a:noFill/>
        </p:spPr>
        <p:txBody>
          <a:bodyPr wrap="square" rtlCol="0">
            <a:spAutoFit/>
          </a:bodyPr>
          <a:lstStyle/>
          <a:p>
            <a:r>
              <a:rPr lang="en-US" sz="1600" dirty="0">
                <a:solidFill>
                  <a:srgbClr val="7030A0"/>
                </a:solidFill>
              </a:rPr>
              <a:t>The </a:t>
            </a:r>
            <a:r>
              <a:rPr lang="en-US" sz="1600" dirty="0" err="1">
                <a:solidFill>
                  <a:srgbClr val="7030A0"/>
                </a:solidFill>
              </a:rPr>
              <a:t>Ka’aba</a:t>
            </a:r>
            <a:r>
              <a:rPr lang="en-US" sz="1600" dirty="0">
                <a:solidFill>
                  <a:srgbClr val="7030A0"/>
                </a:solidFill>
              </a:rPr>
              <a:t> is a sacred site for Muslims, in Mecca, and is a place of pilgrimage.</a:t>
            </a:r>
            <a:endParaRPr lang="en-GB" sz="1600" dirty="0">
              <a:solidFill>
                <a:srgbClr val="7030A0"/>
              </a:solidFill>
            </a:endParaRPr>
          </a:p>
        </p:txBody>
      </p:sp>
      <p:sp>
        <p:nvSpPr>
          <p:cNvPr id="16" name="TextBox 15"/>
          <p:cNvSpPr txBox="1"/>
          <p:nvPr/>
        </p:nvSpPr>
        <p:spPr>
          <a:xfrm>
            <a:off x="7590499" y="4873300"/>
            <a:ext cx="4365523" cy="584775"/>
          </a:xfrm>
          <a:prstGeom prst="rect">
            <a:avLst/>
          </a:prstGeom>
          <a:noFill/>
        </p:spPr>
        <p:txBody>
          <a:bodyPr wrap="square" rtlCol="0">
            <a:spAutoFit/>
          </a:bodyPr>
          <a:lstStyle/>
          <a:p>
            <a:r>
              <a:rPr lang="en-US" sz="1600" dirty="0">
                <a:solidFill>
                  <a:srgbClr val="7030A0"/>
                </a:solidFill>
              </a:rPr>
              <a:t>Muslims make a sacred pilgrimage (Hajj) to the </a:t>
            </a:r>
            <a:r>
              <a:rPr lang="en-US" sz="1600" dirty="0" err="1">
                <a:solidFill>
                  <a:srgbClr val="7030A0"/>
                </a:solidFill>
              </a:rPr>
              <a:t>Ka’aba</a:t>
            </a:r>
            <a:r>
              <a:rPr lang="en-US" sz="1600" dirty="0">
                <a:solidFill>
                  <a:srgbClr val="7030A0"/>
                </a:solidFill>
              </a:rPr>
              <a:t> at least once in their lifetimes.</a:t>
            </a:r>
            <a:endParaRPr lang="en-GB" sz="1600" dirty="0">
              <a:solidFill>
                <a:srgbClr val="7030A0"/>
              </a:solidFill>
            </a:endParaRPr>
          </a:p>
        </p:txBody>
      </p:sp>
    </p:spTree>
    <p:extLst>
      <p:ext uri="{BB962C8B-B14F-4D97-AF65-F5344CB8AC3E}">
        <p14:creationId xmlns:p14="http://schemas.microsoft.com/office/powerpoint/2010/main" val="288098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rot="317248">
            <a:off x="1296364" y="578734"/>
            <a:ext cx="9630137" cy="5775767"/>
          </a:xfrm>
          <a:prstGeom prst="cloudCallout">
            <a:avLst>
              <a:gd name="adj1" fmla="val 58757"/>
              <a:gd name="adj2" fmla="val 41565"/>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2517492" y="1547178"/>
            <a:ext cx="7187880" cy="3838877"/>
          </a:xfrm>
        </p:spPr>
        <p:txBody>
          <a:bodyPr anchor="ctr">
            <a:noAutofit/>
          </a:bodyPr>
          <a:lstStyle/>
          <a:p>
            <a:pPr marL="0" indent="0" algn="ctr">
              <a:buNone/>
            </a:pPr>
            <a:r>
              <a:rPr lang="en-US" sz="6600" dirty="0">
                <a:latin typeface="Comic Sans MS" panose="030F0702030302020204" pitchFamily="66" charset="0"/>
              </a:rPr>
              <a:t>Prophet Adam can teach Muslims all they need to know</a:t>
            </a:r>
            <a:endParaRPr lang="en-GB" sz="6600" dirty="0">
              <a:latin typeface="Comic Sans MS" panose="030F0702030302020204" pitchFamily="66" charset="0"/>
            </a:endParaRPr>
          </a:p>
        </p:txBody>
      </p:sp>
      <p:pic>
        <p:nvPicPr>
          <p:cNvPr id="5122" name="Picture 2" descr="Negotiation Style - evaluate success and strategies | Negotiation Expe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26" y="147298"/>
            <a:ext cx="2843377" cy="12324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02957" y="147298"/>
            <a:ext cx="8391646" cy="584775"/>
          </a:xfrm>
          <a:prstGeom prst="rect">
            <a:avLst/>
          </a:prstGeom>
          <a:solidFill>
            <a:srgbClr val="7030A0"/>
          </a:solidFill>
        </p:spPr>
        <p:txBody>
          <a:bodyPr wrap="square" rtlCol="0">
            <a:spAutoFit/>
          </a:bodyPr>
          <a:lstStyle/>
          <a:p>
            <a:pPr algn="ctr"/>
            <a:r>
              <a:rPr lang="en-US" sz="3200" dirty="0">
                <a:solidFill>
                  <a:schemeClr val="bg1"/>
                </a:solidFill>
              </a:rPr>
              <a:t>Write one AGREE point and one DISAGREE point</a:t>
            </a:r>
            <a:endParaRPr lang="en-GB" sz="3200" dirty="0">
              <a:solidFill>
                <a:schemeClr val="bg1"/>
              </a:solidFill>
            </a:endParaRPr>
          </a:p>
        </p:txBody>
      </p:sp>
    </p:spTree>
    <p:extLst>
      <p:ext uri="{BB962C8B-B14F-4D97-AF65-F5344CB8AC3E}">
        <p14:creationId xmlns:p14="http://schemas.microsoft.com/office/powerpoint/2010/main" val="1018719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89237" y="4785052"/>
            <a:ext cx="5229124" cy="646331"/>
          </a:xfrm>
          <a:prstGeom prst="rect">
            <a:avLst/>
          </a:prstGeom>
        </p:spPr>
        <p:txBody>
          <a:bodyPr wrap="none">
            <a:spAutoFit/>
          </a:bodyPr>
          <a:lstStyle/>
          <a:p>
            <a:r>
              <a:rPr lang="en-GB" dirty="0">
                <a:hlinkClick r:id="rId3"/>
              </a:rPr>
              <a:t>Story:</a:t>
            </a:r>
          </a:p>
          <a:p>
            <a:r>
              <a:rPr lang="en-GB" dirty="0">
                <a:hlinkClick r:id="rId3"/>
              </a:rPr>
              <a:t>https://www.youtube.com/watch?v=wuNAlw5kmW8</a:t>
            </a:r>
            <a:r>
              <a:rPr lang="en-GB" dirty="0"/>
              <a:t> </a:t>
            </a:r>
          </a:p>
        </p:txBody>
      </p:sp>
      <p:pic>
        <p:nvPicPr>
          <p:cNvPr id="6" name="Picture 5"/>
          <p:cNvPicPr>
            <a:picLocks noChangeAspect="1"/>
          </p:cNvPicPr>
          <p:nvPr/>
        </p:nvPicPr>
        <p:blipFill rotWithShape="1">
          <a:blip r:embed="rId4"/>
          <a:srcRect l="19307" t="18688" r="16831" b="14758"/>
          <a:stretch/>
        </p:blipFill>
        <p:spPr>
          <a:xfrm>
            <a:off x="4092140" y="0"/>
            <a:ext cx="7826221" cy="4587785"/>
          </a:xfrm>
          <a:prstGeom prst="rect">
            <a:avLst/>
          </a:prstGeom>
        </p:spPr>
      </p:pic>
      <p:pic>
        <p:nvPicPr>
          <p:cNvPr id="5" name="Picture 4"/>
          <p:cNvPicPr>
            <a:picLocks noChangeAspect="1"/>
          </p:cNvPicPr>
          <p:nvPr/>
        </p:nvPicPr>
        <p:blipFill rotWithShape="1">
          <a:blip r:embed="rId5"/>
          <a:srcRect l="16675" t="15112" r="16876" b="14298"/>
          <a:stretch/>
        </p:blipFill>
        <p:spPr>
          <a:xfrm>
            <a:off x="273639" y="3093642"/>
            <a:ext cx="5000858" cy="2988286"/>
          </a:xfrm>
          <a:prstGeom prst="rect">
            <a:avLst/>
          </a:prstGeom>
        </p:spPr>
      </p:pic>
      <p:sp>
        <p:nvSpPr>
          <p:cNvPr id="7" name="TextBox 6">
            <a:extLst>
              <a:ext uri="{FF2B5EF4-FFF2-40B4-BE49-F238E27FC236}">
                <a16:creationId xmlns:a16="http://schemas.microsoft.com/office/drawing/2014/main" id="{4C2D2BD8-D166-4C8F-A5DB-54A34D5366C9}"/>
              </a:ext>
            </a:extLst>
          </p:cNvPr>
          <p:cNvSpPr txBox="1"/>
          <p:nvPr/>
        </p:nvSpPr>
        <p:spPr>
          <a:xfrm>
            <a:off x="3048838" y="6389727"/>
            <a:ext cx="6094324" cy="369332"/>
          </a:xfrm>
          <a:prstGeom prst="rect">
            <a:avLst/>
          </a:prstGeom>
          <a:solidFill>
            <a:schemeClr val="accent6">
              <a:lumMod val="20000"/>
              <a:lumOff val="80000"/>
            </a:schemeClr>
          </a:solidFill>
        </p:spPr>
        <p:txBody>
          <a:bodyPr wrap="square">
            <a:spAutoFit/>
          </a:bodyPr>
          <a:lstStyle/>
          <a:p>
            <a:pPr algn="ctr"/>
            <a:r>
              <a:rPr lang="en-US" sz="1800" dirty="0">
                <a:latin typeface="Comic Sans MS" panose="030F0702030302020204" pitchFamily="66" charset="0"/>
              </a:rPr>
              <a:t>To </a:t>
            </a:r>
            <a:r>
              <a:rPr lang="en-US" sz="1800" b="1" dirty="0">
                <a:solidFill>
                  <a:srgbClr val="FFC000"/>
                </a:solidFill>
                <a:latin typeface="Comic Sans MS" panose="030F0702030302020204" pitchFamily="66" charset="0"/>
              </a:rPr>
              <a:t>explain</a:t>
            </a:r>
            <a:r>
              <a:rPr lang="en-US" sz="1800" dirty="0">
                <a:latin typeface="Comic Sans MS" panose="030F0702030302020204" pitchFamily="66" charset="0"/>
              </a:rPr>
              <a:t> the importance of the prophet Ibrahim</a:t>
            </a:r>
          </a:p>
        </p:txBody>
      </p:sp>
      <p:sp>
        <p:nvSpPr>
          <p:cNvPr id="8" name="TextBox 7">
            <a:extLst>
              <a:ext uri="{FF2B5EF4-FFF2-40B4-BE49-F238E27FC236}">
                <a16:creationId xmlns:a16="http://schemas.microsoft.com/office/drawing/2014/main" id="{B36146DE-3894-4047-9FA0-1E928B3AC469}"/>
              </a:ext>
            </a:extLst>
          </p:cNvPr>
          <p:cNvSpPr txBox="1"/>
          <p:nvPr/>
        </p:nvSpPr>
        <p:spPr>
          <a:xfrm>
            <a:off x="132836" y="591406"/>
            <a:ext cx="6098058" cy="646331"/>
          </a:xfrm>
          <a:prstGeom prst="rect">
            <a:avLst/>
          </a:prstGeom>
          <a:noFill/>
        </p:spPr>
        <p:txBody>
          <a:bodyPr wrap="square">
            <a:spAutoFit/>
          </a:bodyPr>
          <a:lstStyle/>
          <a:p>
            <a:r>
              <a:rPr lang="en-GB" b="1" u="sng" dirty="0"/>
              <a:t>Summary:</a:t>
            </a:r>
          </a:p>
          <a:p>
            <a:r>
              <a:rPr lang="en-GB" dirty="0"/>
              <a:t> </a:t>
            </a:r>
            <a:r>
              <a:rPr lang="en-GB" dirty="0">
                <a:hlinkClick r:id="rId6"/>
              </a:rPr>
              <a:t>https://www.youtube.com/watch?v=Vap4TQi4Jjw</a:t>
            </a:r>
            <a:r>
              <a:rPr lang="en-GB" dirty="0"/>
              <a:t> </a:t>
            </a:r>
          </a:p>
        </p:txBody>
      </p:sp>
    </p:spTree>
    <p:extLst>
      <p:ext uri="{BB962C8B-B14F-4D97-AF65-F5344CB8AC3E}">
        <p14:creationId xmlns:p14="http://schemas.microsoft.com/office/powerpoint/2010/main" val="952481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405" y="210932"/>
            <a:ext cx="11463313" cy="815975"/>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en-US" dirty="0">
                <a:latin typeface="Comic Sans MS" panose="030F0702030302020204" pitchFamily="66" charset="0"/>
              </a:rPr>
              <a:t>The Ka’aba</a:t>
            </a:r>
            <a:endParaRPr lang="en-GB" dirty="0">
              <a:latin typeface="Comic Sans MS" panose="030F0702030302020204" pitchFamily="66" charset="0"/>
            </a:endParaRPr>
          </a:p>
        </p:txBody>
      </p:sp>
      <p:sp>
        <p:nvSpPr>
          <p:cNvPr id="6" name="Content Placeholder 2">
            <a:extLst>
              <a:ext uri="{FF2B5EF4-FFF2-40B4-BE49-F238E27FC236}">
                <a16:creationId xmlns:a16="http://schemas.microsoft.com/office/drawing/2014/main" id="{2F209381-839F-4345-B9C7-383A6FE0DB9F}"/>
              </a:ext>
            </a:extLst>
          </p:cNvPr>
          <p:cNvSpPr>
            <a:spLocks noGrp="1"/>
          </p:cNvSpPr>
          <p:nvPr>
            <p:ph idx="1"/>
          </p:nvPr>
        </p:nvSpPr>
        <p:spPr>
          <a:xfrm>
            <a:off x="393406" y="1322963"/>
            <a:ext cx="5663604" cy="4387876"/>
          </a:xfrm>
          <a:ln w="76200"/>
        </p:spPr>
        <p:style>
          <a:lnRef idx="2">
            <a:schemeClr val="accent6"/>
          </a:lnRef>
          <a:fillRef idx="1">
            <a:schemeClr val="lt1"/>
          </a:fillRef>
          <a:effectRef idx="0">
            <a:schemeClr val="accent6"/>
          </a:effectRef>
          <a:fontRef idx="minor">
            <a:schemeClr val="dk1"/>
          </a:fontRef>
        </p:style>
        <p:txBody>
          <a:bodyPr anchor="ctr">
            <a:noAutofit/>
          </a:bodyPr>
          <a:lstStyle/>
          <a:p>
            <a:pPr marL="0" indent="0" algn="ctr">
              <a:buNone/>
            </a:pPr>
            <a:r>
              <a:rPr lang="en-US" sz="3200" dirty="0">
                <a:latin typeface="Comic Sans MS" panose="030F0702030302020204" pitchFamily="66" charset="0"/>
              </a:rPr>
              <a:t>Muslims consider the Ka’aba to be the house of God and the holiest place in Islam. </a:t>
            </a:r>
          </a:p>
          <a:p>
            <a:pPr marL="0" indent="0" algn="ctr">
              <a:buNone/>
            </a:pPr>
            <a:r>
              <a:rPr lang="en-US" sz="3200" dirty="0">
                <a:latin typeface="Comic Sans MS" panose="030F0702030302020204" pitchFamily="66" charset="0"/>
              </a:rPr>
              <a:t>Many Muslims believe the Ka’aba was built by Ibrahim with his son Ismael, on the site where Adam had prayed.   </a:t>
            </a:r>
            <a:endParaRPr lang="en-GB" sz="3200" dirty="0">
              <a:latin typeface="Comic Sans MS" panose="030F0702030302020204" pitchFamily="66" charset="0"/>
            </a:endParaRPr>
          </a:p>
        </p:txBody>
      </p:sp>
      <p:pic>
        <p:nvPicPr>
          <p:cNvPr id="11" name="Picture 2" descr="Image result for ka 'aba">
            <a:extLst>
              <a:ext uri="{FF2B5EF4-FFF2-40B4-BE49-F238E27FC236}">
                <a16:creationId xmlns:a16="http://schemas.microsoft.com/office/drawing/2014/main" id="{6C23D353-39FD-4407-9371-305D7F97B8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2327" y="1935102"/>
            <a:ext cx="5086267" cy="377573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0D44E08-000D-4386-B147-D6A9728B9715}"/>
              </a:ext>
            </a:extLst>
          </p:cNvPr>
          <p:cNvSpPr txBox="1"/>
          <p:nvPr/>
        </p:nvSpPr>
        <p:spPr>
          <a:xfrm>
            <a:off x="2102618" y="6434368"/>
            <a:ext cx="8528538" cy="369332"/>
          </a:xfrm>
          <a:prstGeom prst="rect">
            <a:avLst/>
          </a:prstGeom>
          <a:solidFill>
            <a:schemeClr val="accent6">
              <a:lumMod val="20000"/>
              <a:lumOff val="80000"/>
            </a:schemeClr>
          </a:solidFill>
        </p:spPr>
        <p:txBody>
          <a:bodyPr wrap="square">
            <a:spAutoFit/>
          </a:bodyPr>
          <a:lstStyle/>
          <a:p>
            <a:pPr algn="ctr"/>
            <a:r>
              <a:rPr lang="en-US" sz="1800" dirty="0">
                <a:latin typeface="Comic Sans MS" panose="030F0702030302020204" pitchFamily="66" charset="0"/>
              </a:rPr>
              <a:t>To</a:t>
            </a:r>
            <a:r>
              <a:rPr lang="en-US" sz="1800" b="1" dirty="0">
                <a:latin typeface="Comic Sans MS" panose="030F0702030302020204" pitchFamily="66" charset="0"/>
              </a:rPr>
              <a:t> </a:t>
            </a:r>
            <a:r>
              <a:rPr lang="en-US" sz="1800" b="1" dirty="0">
                <a:solidFill>
                  <a:srgbClr val="FFC000"/>
                </a:solidFill>
                <a:latin typeface="Comic Sans MS" panose="030F0702030302020204" pitchFamily="66" charset="0"/>
              </a:rPr>
              <a:t>explain</a:t>
            </a:r>
            <a:r>
              <a:rPr lang="en-US" sz="1800" dirty="0">
                <a:solidFill>
                  <a:srgbClr val="FF0000"/>
                </a:solidFill>
                <a:latin typeface="Comic Sans MS" panose="030F0702030302020204" pitchFamily="66" charset="0"/>
              </a:rPr>
              <a:t> </a:t>
            </a:r>
            <a:r>
              <a:rPr lang="en-US" sz="1800" dirty="0">
                <a:latin typeface="Comic Sans MS" panose="030F0702030302020204" pitchFamily="66" charset="0"/>
              </a:rPr>
              <a:t>how Muslims remember Ibrahim through their actions today. </a:t>
            </a:r>
          </a:p>
        </p:txBody>
      </p:sp>
    </p:spTree>
    <p:custDataLst>
      <p:tags r:id="rId1"/>
    </p:custDataLst>
    <p:extLst>
      <p:ext uri="{BB962C8B-B14F-4D97-AF65-F5344CB8AC3E}">
        <p14:creationId xmlns:p14="http://schemas.microsoft.com/office/powerpoint/2010/main" val="3619814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405" y="210932"/>
            <a:ext cx="11463313" cy="815975"/>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en-US" dirty="0">
                <a:latin typeface="Comic Sans MS" panose="030F0702030302020204" pitchFamily="66" charset="0"/>
              </a:rPr>
              <a:t>Id-ul-Adha</a:t>
            </a:r>
            <a:endParaRPr lang="en-GB" dirty="0">
              <a:latin typeface="Comic Sans MS" panose="030F0702030302020204" pitchFamily="66" charset="0"/>
            </a:endParaRPr>
          </a:p>
        </p:txBody>
      </p:sp>
      <p:sp>
        <p:nvSpPr>
          <p:cNvPr id="6" name="Content Placeholder 2">
            <a:extLst>
              <a:ext uri="{FF2B5EF4-FFF2-40B4-BE49-F238E27FC236}">
                <a16:creationId xmlns:a16="http://schemas.microsoft.com/office/drawing/2014/main" id="{2F209381-839F-4345-B9C7-383A6FE0DB9F}"/>
              </a:ext>
            </a:extLst>
          </p:cNvPr>
          <p:cNvSpPr>
            <a:spLocks noGrp="1"/>
          </p:cNvSpPr>
          <p:nvPr>
            <p:ph idx="1"/>
          </p:nvPr>
        </p:nvSpPr>
        <p:spPr>
          <a:xfrm>
            <a:off x="393406" y="1322963"/>
            <a:ext cx="6260313" cy="4736193"/>
          </a:xfrm>
          <a:ln w="76200"/>
        </p:spPr>
        <p:style>
          <a:lnRef idx="2">
            <a:schemeClr val="accent6"/>
          </a:lnRef>
          <a:fillRef idx="1">
            <a:schemeClr val="lt1"/>
          </a:fillRef>
          <a:effectRef idx="0">
            <a:schemeClr val="accent6"/>
          </a:effectRef>
          <a:fontRef idx="minor">
            <a:schemeClr val="dk1"/>
          </a:fontRef>
        </p:style>
        <p:txBody>
          <a:bodyPr anchor="ctr">
            <a:noAutofit/>
          </a:bodyPr>
          <a:lstStyle/>
          <a:p>
            <a:pPr marL="0" indent="0" algn="ctr">
              <a:lnSpc>
                <a:spcPct val="100000"/>
              </a:lnSpc>
              <a:buNone/>
            </a:pPr>
            <a:r>
              <a:rPr lang="en-US" sz="3200" dirty="0">
                <a:latin typeface="Comic Sans MS" panose="030F0702030302020204" pitchFamily="66" charset="0"/>
              </a:rPr>
              <a:t>Id-ul-Adha is a festival which remembers when Ibrahim had a dream in which God asked him to sacrifice his son to him. God did not take the boy although Ibrahim was willing to sacrifice him. This showed that his willingness to be obedient and that he was a man of faith. </a:t>
            </a:r>
            <a:endParaRPr lang="en-GB" sz="3200" dirty="0">
              <a:latin typeface="Comic Sans MS" panose="030F0702030302020204" pitchFamily="66" charset="0"/>
            </a:endParaRPr>
          </a:p>
        </p:txBody>
      </p:sp>
      <p:sp>
        <p:nvSpPr>
          <p:cNvPr id="5" name="Rectangle 4">
            <a:extLst>
              <a:ext uri="{FF2B5EF4-FFF2-40B4-BE49-F238E27FC236}">
                <a16:creationId xmlns:a16="http://schemas.microsoft.com/office/drawing/2014/main" id="{5BAED144-CCDB-4762-8221-8182E89F661A}"/>
              </a:ext>
            </a:extLst>
          </p:cNvPr>
          <p:cNvSpPr/>
          <p:nvPr/>
        </p:nvSpPr>
        <p:spPr>
          <a:xfrm>
            <a:off x="6833116" y="3821794"/>
            <a:ext cx="4723343" cy="223736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dirty="0">
                <a:latin typeface="Comic Sans MS" panose="030F0702030302020204" pitchFamily="66" charset="0"/>
              </a:rPr>
              <a:t>During the festival, Muslims slaughter an animal to remember Ibrahim's willingness to sacrifice his son.</a:t>
            </a:r>
            <a:endParaRPr lang="en-GB" sz="2800" dirty="0">
              <a:latin typeface="Comic Sans MS" panose="030F0702030302020204" pitchFamily="66" charset="0"/>
            </a:endParaRPr>
          </a:p>
        </p:txBody>
      </p:sp>
      <p:pic>
        <p:nvPicPr>
          <p:cNvPr id="7" name="Picture 6">
            <a:extLst>
              <a:ext uri="{FF2B5EF4-FFF2-40B4-BE49-F238E27FC236}">
                <a16:creationId xmlns:a16="http://schemas.microsoft.com/office/drawing/2014/main" id="{38F9BE91-BE10-4C1A-91A3-5D418D6B18EF}"/>
              </a:ext>
            </a:extLst>
          </p:cNvPr>
          <p:cNvPicPr>
            <a:picLocks noChangeAspect="1"/>
          </p:cNvPicPr>
          <p:nvPr/>
        </p:nvPicPr>
        <p:blipFill>
          <a:blip r:embed="rId4"/>
          <a:stretch>
            <a:fillRect/>
          </a:stretch>
        </p:blipFill>
        <p:spPr>
          <a:xfrm>
            <a:off x="7502175" y="1430674"/>
            <a:ext cx="3385226" cy="2251175"/>
          </a:xfrm>
          <a:prstGeom prst="rect">
            <a:avLst/>
          </a:prstGeom>
          <a:ln w="38100">
            <a:solidFill>
              <a:schemeClr val="tx1"/>
            </a:solidFill>
          </a:ln>
        </p:spPr>
      </p:pic>
      <p:sp>
        <p:nvSpPr>
          <p:cNvPr id="8" name="TextBox 7">
            <a:extLst>
              <a:ext uri="{FF2B5EF4-FFF2-40B4-BE49-F238E27FC236}">
                <a16:creationId xmlns:a16="http://schemas.microsoft.com/office/drawing/2014/main" id="{9BCC09FF-B6CA-403A-AE40-950A43041D1B}"/>
              </a:ext>
            </a:extLst>
          </p:cNvPr>
          <p:cNvSpPr txBox="1"/>
          <p:nvPr/>
        </p:nvSpPr>
        <p:spPr>
          <a:xfrm>
            <a:off x="2102618" y="6434368"/>
            <a:ext cx="8528538" cy="369332"/>
          </a:xfrm>
          <a:prstGeom prst="rect">
            <a:avLst/>
          </a:prstGeom>
          <a:solidFill>
            <a:schemeClr val="accent6">
              <a:lumMod val="20000"/>
              <a:lumOff val="80000"/>
            </a:schemeClr>
          </a:solidFill>
        </p:spPr>
        <p:txBody>
          <a:bodyPr wrap="square">
            <a:spAutoFit/>
          </a:bodyPr>
          <a:lstStyle/>
          <a:p>
            <a:pPr algn="ctr"/>
            <a:r>
              <a:rPr lang="en-US" sz="1800" dirty="0">
                <a:latin typeface="Comic Sans MS" panose="030F0702030302020204" pitchFamily="66" charset="0"/>
              </a:rPr>
              <a:t>To</a:t>
            </a:r>
            <a:r>
              <a:rPr lang="en-US" sz="1800" b="1" dirty="0">
                <a:latin typeface="Comic Sans MS" panose="030F0702030302020204" pitchFamily="66" charset="0"/>
              </a:rPr>
              <a:t> </a:t>
            </a:r>
            <a:r>
              <a:rPr lang="en-US" sz="1800" b="1" dirty="0">
                <a:solidFill>
                  <a:srgbClr val="FFC000"/>
                </a:solidFill>
                <a:latin typeface="Comic Sans MS" panose="030F0702030302020204" pitchFamily="66" charset="0"/>
              </a:rPr>
              <a:t>explain</a:t>
            </a:r>
            <a:r>
              <a:rPr lang="en-US" sz="1800" dirty="0">
                <a:solidFill>
                  <a:srgbClr val="FF0000"/>
                </a:solidFill>
                <a:latin typeface="Comic Sans MS" panose="030F0702030302020204" pitchFamily="66" charset="0"/>
              </a:rPr>
              <a:t> </a:t>
            </a:r>
            <a:r>
              <a:rPr lang="en-US" sz="1800" dirty="0">
                <a:latin typeface="Comic Sans MS" panose="030F0702030302020204" pitchFamily="66" charset="0"/>
              </a:rPr>
              <a:t>how Muslims remember Ibrahim through their actions today. </a:t>
            </a:r>
          </a:p>
        </p:txBody>
      </p:sp>
    </p:spTree>
    <p:custDataLst>
      <p:tags r:id="rId1"/>
    </p:custDataLst>
    <p:extLst>
      <p:ext uri="{BB962C8B-B14F-4D97-AF65-F5344CB8AC3E}">
        <p14:creationId xmlns:p14="http://schemas.microsoft.com/office/powerpoint/2010/main" val="5175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405" y="210932"/>
            <a:ext cx="11463313" cy="815975"/>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en-US" dirty="0">
                <a:latin typeface="Comic Sans MS" panose="030F0702030302020204" pitchFamily="66" charset="0"/>
              </a:rPr>
              <a:t>Ibrahim and Hajj</a:t>
            </a:r>
          </a:p>
        </p:txBody>
      </p:sp>
      <p:sp>
        <p:nvSpPr>
          <p:cNvPr id="6" name="Content Placeholder 2">
            <a:extLst>
              <a:ext uri="{FF2B5EF4-FFF2-40B4-BE49-F238E27FC236}">
                <a16:creationId xmlns:a16="http://schemas.microsoft.com/office/drawing/2014/main" id="{2F209381-839F-4345-B9C7-383A6FE0DB9F}"/>
              </a:ext>
            </a:extLst>
          </p:cNvPr>
          <p:cNvSpPr>
            <a:spLocks noGrp="1"/>
          </p:cNvSpPr>
          <p:nvPr>
            <p:ph idx="1"/>
          </p:nvPr>
        </p:nvSpPr>
        <p:spPr>
          <a:xfrm>
            <a:off x="393406" y="1167318"/>
            <a:ext cx="6707785" cy="5102853"/>
          </a:xfrm>
          <a:ln w="76200"/>
        </p:spPr>
        <p:style>
          <a:lnRef idx="2">
            <a:schemeClr val="accent6"/>
          </a:lnRef>
          <a:fillRef idx="1">
            <a:schemeClr val="lt1"/>
          </a:fillRef>
          <a:effectRef idx="0">
            <a:schemeClr val="accent6"/>
          </a:effectRef>
          <a:fontRef idx="minor">
            <a:schemeClr val="dk1"/>
          </a:fontRef>
        </p:style>
        <p:txBody>
          <a:bodyPr anchor="ctr">
            <a:noAutofit/>
          </a:bodyPr>
          <a:lstStyle/>
          <a:p>
            <a:pPr marL="0" indent="0" algn="ctr">
              <a:buNone/>
            </a:pPr>
            <a:r>
              <a:rPr lang="en-US" sz="3000" dirty="0">
                <a:latin typeface="Comic Sans MS" panose="030F0702030302020204" pitchFamily="66" charset="0"/>
              </a:rPr>
              <a:t>Muslims throw stones at the pillars the same way that Ibrahim threw stones at the devil that tempted him to disobey God. </a:t>
            </a:r>
          </a:p>
          <a:p>
            <a:pPr marL="0" indent="0" algn="ctr">
              <a:buNone/>
            </a:pPr>
            <a:r>
              <a:rPr lang="en-US" sz="3000" dirty="0">
                <a:latin typeface="Comic Sans MS" panose="030F0702030302020204" pitchFamily="66" charset="0"/>
              </a:rPr>
              <a:t>When pilgrims run between the two hills and drink the water of Zamzam, they remember the story of Ibrahim’s wife Hagar (</a:t>
            </a:r>
            <a:r>
              <a:rPr lang="en-US" sz="3000" dirty="0" err="1">
                <a:latin typeface="Comic Sans MS" panose="030F0702030302020204" pitchFamily="66" charset="0"/>
              </a:rPr>
              <a:t>Hajaar</a:t>
            </a:r>
            <a:r>
              <a:rPr lang="en-US" sz="3000" dirty="0">
                <a:latin typeface="Comic Sans MS" panose="030F0702030302020204" pitchFamily="66" charset="0"/>
              </a:rPr>
              <a:t>). She searched desperately for water for her young son Ismael and God rewarded her search with the gift of a well. </a:t>
            </a:r>
            <a:endParaRPr lang="en-GB" sz="3000" dirty="0">
              <a:latin typeface="Comic Sans MS" panose="030F0702030302020204" pitchFamily="66" charset="0"/>
            </a:endParaRPr>
          </a:p>
        </p:txBody>
      </p:sp>
      <p:pic>
        <p:nvPicPr>
          <p:cNvPr id="8" name="Picture 7">
            <a:extLst>
              <a:ext uri="{FF2B5EF4-FFF2-40B4-BE49-F238E27FC236}">
                <a16:creationId xmlns:a16="http://schemas.microsoft.com/office/drawing/2014/main" id="{F514C349-83F9-4BDD-9BE9-736E32B7AC07}"/>
              </a:ext>
            </a:extLst>
          </p:cNvPr>
          <p:cNvPicPr>
            <a:picLocks noChangeAspect="1"/>
          </p:cNvPicPr>
          <p:nvPr/>
        </p:nvPicPr>
        <p:blipFill>
          <a:blip r:embed="rId4"/>
          <a:stretch>
            <a:fillRect/>
          </a:stretch>
        </p:blipFill>
        <p:spPr>
          <a:xfrm>
            <a:off x="7369085" y="2470824"/>
            <a:ext cx="4429509" cy="3237897"/>
          </a:xfrm>
          <a:prstGeom prst="rect">
            <a:avLst/>
          </a:prstGeom>
          <a:ln w="38100">
            <a:solidFill>
              <a:schemeClr val="tx1"/>
            </a:solidFill>
          </a:ln>
        </p:spPr>
      </p:pic>
      <p:sp>
        <p:nvSpPr>
          <p:cNvPr id="5" name="TextBox 4">
            <a:extLst>
              <a:ext uri="{FF2B5EF4-FFF2-40B4-BE49-F238E27FC236}">
                <a16:creationId xmlns:a16="http://schemas.microsoft.com/office/drawing/2014/main" id="{CD122F07-DE2A-499C-ABB0-06C2F9218158}"/>
              </a:ext>
            </a:extLst>
          </p:cNvPr>
          <p:cNvSpPr txBox="1"/>
          <p:nvPr/>
        </p:nvSpPr>
        <p:spPr>
          <a:xfrm>
            <a:off x="2102618" y="6434368"/>
            <a:ext cx="8528538" cy="369332"/>
          </a:xfrm>
          <a:prstGeom prst="rect">
            <a:avLst/>
          </a:prstGeom>
          <a:solidFill>
            <a:schemeClr val="accent6">
              <a:lumMod val="20000"/>
              <a:lumOff val="80000"/>
            </a:schemeClr>
          </a:solidFill>
        </p:spPr>
        <p:txBody>
          <a:bodyPr wrap="square">
            <a:spAutoFit/>
          </a:bodyPr>
          <a:lstStyle/>
          <a:p>
            <a:pPr algn="ctr"/>
            <a:r>
              <a:rPr lang="en-US" sz="1800" dirty="0">
                <a:latin typeface="Comic Sans MS" panose="030F0702030302020204" pitchFamily="66" charset="0"/>
              </a:rPr>
              <a:t>To</a:t>
            </a:r>
            <a:r>
              <a:rPr lang="en-US" sz="1800" b="1" dirty="0">
                <a:latin typeface="Comic Sans MS" panose="030F0702030302020204" pitchFamily="66" charset="0"/>
              </a:rPr>
              <a:t> </a:t>
            </a:r>
            <a:r>
              <a:rPr lang="en-US" sz="1800" b="1" dirty="0">
                <a:solidFill>
                  <a:srgbClr val="FFC000"/>
                </a:solidFill>
                <a:latin typeface="Comic Sans MS" panose="030F0702030302020204" pitchFamily="66" charset="0"/>
              </a:rPr>
              <a:t>explain</a:t>
            </a:r>
            <a:r>
              <a:rPr lang="en-US" sz="1800" dirty="0">
                <a:solidFill>
                  <a:srgbClr val="FF0000"/>
                </a:solidFill>
                <a:latin typeface="Comic Sans MS" panose="030F0702030302020204" pitchFamily="66" charset="0"/>
              </a:rPr>
              <a:t> </a:t>
            </a:r>
            <a:r>
              <a:rPr lang="en-US" sz="1800" dirty="0">
                <a:latin typeface="Comic Sans MS" panose="030F0702030302020204" pitchFamily="66" charset="0"/>
              </a:rPr>
              <a:t>how Muslims remember Ibrahim through their actions today. </a:t>
            </a:r>
          </a:p>
        </p:txBody>
      </p:sp>
    </p:spTree>
    <p:custDataLst>
      <p:tags r:id="rId1"/>
    </p:custDataLst>
    <p:extLst>
      <p:ext uri="{BB962C8B-B14F-4D97-AF65-F5344CB8AC3E}">
        <p14:creationId xmlns:p14="http://schemas.microsoft.com/office/powerpoint/2010/main" val="14340317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7e4d28b-84d4-496d-83de-d60e9caa6883" xsi:nil="true"/>
    <lcf76f155ced4ddcb4097134ff3c332f xmlns="53038477-11b9-4b50-bb37-4d087f9619fe">
      <Terms xmlns="http://schemas.microsoft.com/office/infopath/2007/PartnerControls"/>
    </lcf76f155ced4ddcb4097134ff3c332f>
    <SharedWithUsers xmlns="67e4d28b-84d4-496d-83de-d60e9caa6883">
      <UserInfo>
        <DisplayName>Mae Marks (Year Year 10)</DisplayName>
        <AccountId>949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2A4A55472C344C950E4EEA7993E1ED" ma:contentTypeVersion="17" ma:contentTypeDescription="Create a new document." ma:contentTypeScope="" ma:versionID="b7bbdc99fb1c7df76d563a6df0682bd2">
  <xsd:schema xmlns:xsd="http://www.w3.org/2001/XMLSchema" xmlns:xs="http://www.w3.org/2001/XMLSchema" xmlns:p="http://schemas.microsoft.com/office/2006/metadata/properties" xmlns:ns2="53038477-11b9-4b50-bb37-4d087f9619fe" xmlns:ns3="67e4d28b-84d4-496d-83de-d60e9caa6883" targetNamespace="http://schemas.microsoft.com/office/2006/metadata/properties" ma:root="true" ma:fieldsID="efc9afa921f4e05e8f0e8841263f9da2" ns2:_="" ns3:_="">
    <xsd:import namespace="53038477-11b9-4b50-bb37-4d087f9619fe"/>
    <xsd:import namespace="67e4d28b-84d4-496d-83de-d60e9caa68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38477-11b9-4b50-bb37-4d087f961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f39a2c-7ee1-4bc3-873a-f84a6ad208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e4d28b-84d4-496d-83de-d60e9caa68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d96b78e-3b6f-4a42-a0a2-6cd29fbe4635}" ma:internalName="TaxCatchAll" ma:showField="CatchAllData" ma:web="67e4d28b-84d4-496d-83de-d60e9caa68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020EF6-EAC0-4ABB-9B98-0EC75EB79B3D}">
  <ds:schemaRefs>
    <ds:schemaRef ds:uri="http://schemas.microsoft.com/office/2006/metadata/properties"/>
    <ds:schemaRef ds:uri="http://schemas.microsoft.com/office/infopath/2007/PartnerControls"/>
    <ds:schemaRef ds:uri="67e4d28b-84d4-496d-83de-d60e9caa6883"/>
    <ds:schemaRef ds:uri="53038477-11b9-4b50-bb37-4d087f9619fe"/>
  </ds:schemaRefs>
</ds:datastoreItem>
</file>

<file path=customXml/itemProps2.xml><?xml version="1.0" encoding="utf-8"?>
<ds:datastoreItem xmlns:ds="http://schemas.openxmlformats.org/officeDocument/2006/customXml" ds:itemID="{1941FD9B-4E7D-48CD-BA34-D291DAE94AAE}">
  <ds:schemaRefs>
    <ds:schemaRef ds:uri="http://schemas.microsoft.com/sharepoint/v3/contenttype/forms"/>
  </ds:schemaRefs>
</ds:datastoreItem>
</file>

<file path=customXml/itemProps3.xml><?xml version="1.0" encoding="utf-8"?>
<ds:datastoreItem xmlns:ds="http://schemas.openxmlformats.org/officeDocument/2006/customXml" ds:itemID="{07DCDBEC-1765-49F3-8E6A-AF16B9DE0A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038477-11b9-4b50-bb37-4d087f9619fe"/>
    <ds:schemaRef ds:uri="67e4d28b-84d4-496d-83de-d60e9caa68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TotalTime>
  <Words>1508</Words>
  <Application>Microsoft Office PowerPoint</Application>
  <PresentationFormat>Widescreen</PresentationFormat>
  <Paragraphs>95</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Candara</vt:lpstr>
      <vt:lpstr>Comic Sans MS</vt:lpstr>
      <vt:lpstr>Trebuchet MS</vt:lpstr>
      <vt:lpstr>Office Theme</vt:lpstr>
      <vt:lpstr>What is risalah?</vt:lpstr>
      <vt:lpstr>PowerPoint Presentation</vt:lpstr>
      <vt:lpstr>PowerPoint Presentation</vt:lpstr>
      <vt:lpstr>PowerPoint Presentation</vt:lpstr>
      <vt:lpstr>PowerPoint Presentation</vt:lpstr>
      <vt:lpstr>PowerPoint Presentation</vt:lpstr>
      <vt:lpstr>The Ka’aba</vt:lpstr>
      <vt:lpstr>Id-ul-Adha</vt:lpstr>
      <vt:lpstr>Ibrahim and Hajj</vt:lpstr>
      <vt:lpstr>Ibrahim as a role model</vt:lpstr>
      <vt:lpstr>'Ibrahim is the perfect role model for Muslims.’                [12 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Risalah: Adam</dc:title>
  <dc:creator>Sarah Gallagher</dc:creator>
  <cp:lastModifiedBy>Sarah Gallagher (DEA Staff)</cp:lastModifiedBy>
  <cp:revision>15</cp:revision>
  <dcterms:created xsi:type="dcterms:W3CDTF">2022-10-28T12:19:42Z</dcterms:created>
  <dcterms:modified xsi:type="dcterms:W3CDTF">2025-01-19T20:47:56Z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0x010100192A4A55472C344C950E4EEA7993E1ED</vt:lpwstr>
  </property>
</Properties>
</file>